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0"/>
  </p:notesMasterIdLst>
  <p:sldIdLst>
    <p:sldId id="256" r:id="rId3"/>
    <p:sldId id="258" r:id="rId4"/>
    <p:sldId id="301" r:id="rId5"/>
    <p:sldId id="317" r:id="rId6"/>
    <p:sldId id="316" r:id="rId7"/>
    <p:sldId id="293" r:id="rId8"/>
    <p:sldId id="313" r:id="rId9"/>
    <p:sldId id="303" r:id="rId10"/>
    <p:sldId id="263" r:id="rId11"/>
    <p:sldId id="318" r:id="rId12"/>
    <p:sldId id="265" r:id="rId13"/>
    <p:sldId id="266" r:id="rId14"/>
    <p:sldId id="267" r:id="rId15"/>
    <p:sldId id="323" r:id="rId16"/>
    <p:sldId id="319" r:id="rId17"/>
    <p:sldId id="322" r:id="rId18"/>
    <p:sldId id="321" r:id="rId19"/>
    <p:sldId id="320" r:id="rId20"/>
    <p:sldId id="330" r:id="rId21"/>
    <p:sldId id="331" r:id="rId22"/>
    <p:sldId id="332" r:id="rId23"/>
    <p:sldId id="333" r:id="rId24"/>
    <p:sldId id="334" r:id="rId25"/>
    <p:sldId id="335" r:id="rId26"/>
    <p:sldId id="337" r:id="rId27"/>
    <p:sldId id="338" r:id="rId28"/>
    <p:sldId id="339" r:id="rId29"/>
    <p:sldId id="340" r:id="rId30"/>
    <p:sldId id="343" r:id="rId31"/>
    <p:sldId id="344" r:id="rId32"/>
    <p:sldId id="324" r:id="rId33"/>
    <p:sldId id="326" r:id="rId34"/>
    <p:sldId id="342" r:id="rId35"/>
    <p:sldId id="325" r:id="rId36"/>
    <p:sldId id="327" r:id="rId37"/>
    <p:sldId id="345" r:id="rId38"/>
    <p:sldId id="308" r:id="rId3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uong phuong" initials="pp" lastIdx="4" clrIdx="0">
    <p:extLst>
      <p:ext uri="{19B8F6BF-5375-455C-9EA6-DF929625EA0E}">
        <p15:presenceInfo xmlns:p15="http://schemas.microsoft.com/office/powerpoint/2012/main" userId="23339dc0e33939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87" autoAdjust="0"/>
  </p:normalViewPr>
  <p:slideViewPr>
    <p:cSldViewPr>
      <p:cViewPr varScale="1">
        <p:scale>
          <a:sx n="74" d="100"/>
          <a:sy n="74" d="100"/>
        </p:scale>
        <p:origin x="1013"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FCAA7F9-AD96-448A-9FB5-6FC51B32A9A2}" type="datetimeFigureOut">
              <a:rPr lang="en-US" smtClean="0"/>
              <a:t>19/07/2023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7378636-EC5B-4034-A7FD-7D14495A7242}" type="slidenum">
              <a:rPr lang="en-US" smtClean="0"/>
              <a:t>‹#›</a:t>
            </a:fld>
            <a:endParaRPr lang="en-US"/>
          </a:p>
        </p:txBody>
      </p:sp>
    </p:spTree>
    <p:extLst>
      <p:ext uri="{BB962C8B-B14F-4D97-AF65-F5344CB8AC3E}">
        <p14:creationId xmlns:p14="http://schemas.microsoft.com/office/powerpoint/2010/main" val="114288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378636-EC5B-4034-A7FD-7D14495A7242}" type="slidenum">
              <a:rPr lang="en-US" smtClean="0"/>
              <a:t>1</a:t>
            </a:fld>
            <a:endParaRPr lang="en-US"/>
          </a:p>
        </p:txBody>
      </p:sp>
    </p:spTree>
    <p:extLst>
      <p:ext uri="{BB962C8B-B14F-4D97-AF65-F5344CB8AC3E}">
        <p14:creationId xmlns:p14="http://schemas.microsoft.com/office/powerpoint/2010/main" val="304952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The possibility to drive an electric vehicle with more than one motor has been widely investigated in the past 20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27378636-EC5B-4034-A7FD-7D14495A7242}" type="slidenum">
              <a:rPr lang="en-US" smtClean="0"/>
              <a:t>6</a:t>
            </a:fld>
            <a:endParaRPr lang="en-US"/>
          </a:p>
        </p:txBody>
      </p:sp>
    </p:spTree>
    <p:extLst>
      <p:ext uri="{BB962C8B-B14F-4D97-AF65-F5344CB8AC3E}">
        <p14:creationId xmlns:p14="http://schemas.microsoft.com/office/powerpoint/2010/main" val="266148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4472C4"/>
                </a:solidFill>
                <a:effectLst/>
                <a:latin typeface="Times New Roman" panose="02020603050405020304" pitchFamily="18" charset="0"/>
                <a:ea typeface="Calibri" panose="020F0502020204030204" pitchFamily="34" charset="0"/>
              </a:rPr>
              <a:t>This work refers to the two-motor two-axle configuration for a compact car, shown in Figure. This solution, using two-electric motors and two reduction differential gearboxes, drives all the four wheels of the vehicle. Front and rear motor drives are supplied by two different battery pack</a:t>
            </a:r>
            <a:endParaRPr lang="en-US"/>
          </a:p>
        </p:txBody>
      </p:sp>
      <p:sp>
        <p:nvSpPr>
          <p:cNvPr id="4" name="Slide Number Placeholder 3"/>
          <p:cNvSpPr>
            <a:spLocks noGrp="1"/>
          </p:cNvSpPr>
          <p:nvPr>
            <p:ph type="sldNum" sz="quarter" idx="5"/>
          </p:nvPr>
        </p:nvSpPr>
        <p:spPr/>
        <p:txBody>
          <a:bodyPr/>
          <a:lstStyle/>
          <a:p>
            <a:fld id="{27378636-EC5B-4034-A7FD-7D14495A7242}" type="slidenum">
              <a:rPr lang="en-US" smtClean="0"/>
              <a:t>7</a:t>
            </a:fld>
            <a:endParaRPr lang="en-US"/>
          </a:p>
        </p:txBody>
      </p:sp>
    </p:spTree>
    <p:extLst>
      <p:ext uri="{BB962C8B-B14F-4D97-AF65-F5344CB8AC3E}">
        <p14:creationId xmlns:p14="http://schemas.microsoft.com/office/powerpoint/2010/main" val="1955429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7677" y="106172"/>
            <a:ext cx="11356644"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4" name="Holder 4"/>
          <p:cNvSpPr>
            <a:spLocks noGrp="1"/>
          </p:cNvSpPr>
          <p:nvPr>
            <p:ph type="sldNum" sz="quarter" idx="7"/>
          </p:nvPr>
        </p:nvSpPr>
        <p:spPr/>
        <p:txBody>
          <a:bodyPr lIns="0" tIns="0" rIns="0" bIns="0"/>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325267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7" name="Holder 7"/>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5" name="Holder 5"/>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4" name="Holder 4"/>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288228"/>
            <a:ext cx="12191999" cy="6569769"/>
          </a:xfrm>
          <a:prstGeom prst="rect">
            <a:avLst/>
          </a:prstGeom>
          <a:blipFill>
            <a:blip r:embed="rId2"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1554650" y="1432078"/>
            <a:ext cx="9082700" cy="384721"/>
          </a:xfrm>
          <a:prstGeom prst="rect">
            <a:avLst/>
          </a:prstGeom>
        </p:spPr>
        <p:txBody>
          <a:bodyPr wrap="square" lIns="0" tIns="0" rIns="0" bIns="0">
            <a:spAutoFit/>
          </a:bodyPr>
          <a:lstStyle>
            <a:lvl1pPr>
              <a:defRPr sz="2500" b="1" i="0">
                <a:solidFill>
                  <a:srgbClr val="C00000"/>
                </a:solidFill>
                <a:latin typeface="Times New Roman"/>
                <a:cs typeface="Times New Roman"/>
              </a:defRPr>
            </a:lvl1pPr>
          </a:lstStyle>
          <a:p>
            <a:endParaRPr/>
          </a:p>
        </p:txBody>
      </p:sp>
      <p:sp>
        <p:nvSpPr>
          <p:cNvPr id="3" name="Holder 3"/>
          <p:cNvSpPr>
            <a:spLocks noGrp="1"/>
          </p:cNvSpPr>
          <p:nvPr>
            <p:ph type="subTitle" idx="4"/>
          </p:nvPr>
        </p:nvSpPr>
        <p:spPr>
          <a:xfrm>
            <a:off x="604688" y="4412741"/>
            <a:ext cx="10982621" cy="369332"/>
          </a:xfrm>
          <a:prstGeom prst="rect">
            <a:avLst/>
          </a:prstGeom>
        </p:spPr>
        <p:txBody>
          <a:bodyPr wrap="square" lIns="0" tIns="0" rIns="0" bIns="0">
            <a:spAutoFit/>
          </a:bodyPr>
          <a:lstStyle>
            <a:lvl1pPr>
              <a:defRPr sz="2400" b="0"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p:txBody>
          <a:bodyPr lIns="0" tIns="0" rIns="0" bIns="0"/>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2123031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C0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1" i="0">
                <a:solidFill>
                  <a:srgbClr val="C00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p:txBody>
          <a:bodyPr lIns="0" tIns="0" rIns="0" bIns="0"/>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289745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C0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7" name="Holder 7"/>
          <p:cNvSpPr>
            <a:spLocks noGrp="1"/>
          </p:cNvSpPr>
          <p:nvPr>
            <p:ph type="sldNum" sz="quarter" idx="7"/>
          </p:nvPr>
        </p:nvSpPr>
        <p:spPr/>
        <p:txBody>
          <a:bodyPr lIns="0" tIns="0" rIns="0" bIns="0"/>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87220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C0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5" name="Holder 5"/>
          <p:cNvSpPr>
            <a:spLocks noGrp="1"/>
          </p:cNvSpPr>
          <p:nvPr>
            <p:ph type="sldNum" sz="quarter" idx="7"/>
          </p:nvPr>
        </p:nvSpPr>
        <p:spPr/>
        <p:txBody>
          <a:bodyPr lIns="0" tIns="0" rIns="0" bIns="0"/>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334577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651742"/>
          </a:xfrm>
          <a:prstGeom prst="rect">
            <a:avLst/>
          </a:prstGeom>
        </p:spPr>
      </p:pic>
      <p:sp>
        <p:nvSpPr>
          <p:cNvPr id="17" name="bg object 17"/>
          <p:cNvSpPr/>
          <p:nvPr/>
        </p:nvSpPr>
        <p:spPr>
          <a:xfrm>
            <a:off x="697991" y="6169152"/>
            <a:ext cx="1115695" cy="527685"/>
          </a:xfrm>
          <a:custGeom>
            <a:avLst/>
            <a:gdLst/>
            <a:ahLst/>
            <a:cxnLst/>
            <a:rect l="l" t="t" r="r" b="b"/>
            <a:pathLst>
              <a:path w="1115695" h="527684">
                <a:moveTo>
                  <a:pt x="1115568" y="0"/>
                </a:moveTo>
                <a:lnTo>
                  <a:pt x="0" y="0"/>
                </a:lnTo>
                <a:lnTo>
                  <a:pt x="0" y="527304"/>
                </a:lnTo>
                <a:lnTo>
                  <a:pt x="1115568" y="527304"/>
                </a:lnTo>
                <a:lnTo>
                  <a:pt x="1115568" y="0"/>
                </a:lnTo>
                <a:close/>
              </a:path>
            </a:pathLst>
          </a:custGeom>
          <a:solidFill>
            <a:srgbClr val="FFFFFF"/>
          </a:solidFill>
        </p:spPr>
        <p:txBody>
          <a:bodyPr wrap="square" lIns="0" tIns="0" rIns="0" bIns="0" rtlCol="0"/>
          <a:lstStyle/>
          <a:p>
            <a:endParaRPr/>
          </a:p>
        </p:txBody>
      </p:sp>
      <p:sp>
        <p:nvSpPr>
          <p:cNvPr id="18" name="bg object 18"/>
          <p:cNvSpPr/>
          <p:nvPr/>
        </p:nvSpPr>
        <p:spPr>
          <a:xfrm>
            <a:off x="1245387" y="6196939"/>
            <a:ext cx="226060" cy="450850"/>
          </a:xfrm>
          <a:custGeom>
            <a:avLst/>
            <a:gdLst/>
            <a:ahLst/>
            <a:cxnLst/>
            <a:rect l="l" t="t" r="r" b="b"/>
            <a:pathLst>
              <a:path w="226059" h="450850">
                <a:moveTo>
                  <a:pt x="225450" y="111671"/>
                </a:moveTo>
                <a:lnTo>
                  <a:pt x="112483" y="111671"/>
                </a:lnTo>
                <a:lnTo>
                  <a:pt x="112483" y="0"/>
                </a:lnTo>
                <a:lnTo>
                  <a:pt x="0" y="0"/>
                </a:lnTo>
                <a:lnTo>
                  <a:pt x="0" y="111671"/>
                </a:lnTo>
                <a:lnTo>
                  <a:pt x="0" y="224624"/>
                </a:lnTo>
                <a:lnTo>
                  <a:pt x="0" y="337566"/>
                </a:lnTo>
                <a:lnTo>
                  <a:pt x="0" y="450519"/>
                </a:lnTo>
                <a:lnTo>
                  <a:pt x="112483" y="450519"/>
                </a:lnTo>
                <a:lnTo>
                  <a:pt x="112483" y="337566"/>
                </a:lnTo>
                <a:lnTo>
                  <a:pt x="112483" y="224624"/>
                </a:lnTo>
                <a:lnTo>
                  <a:pt x="225450" y="224624"/>
                </a:lnTo>
                <a:lnTo>
                  <a:pt x="225450" y="111671"/>
                </a:lnTo>
                <a:close/>
              </a:path>
            </a:pathLst>
          </a:custGeom>
          <a:solidFill>
            <a:srgbClr val="CE1628"/>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1583810" y="6196583"/>
            <a:ext cx="112489" cy="450866"/>
          </a:xfrm>
          <a:prstGeom prst="rect">
            <a:avLst/>
          </a:prstGeom>
        </p:spPr>
      </p:pic>
      <p:sp>
        <p:nvSpPr>
          <p:cNvPr id="20" name="bg object 20"/>
          <p:cNvSpPr/>
          <p:nvPr/>
        </p:nvSpPr>
        <p:spPr>
          <a:xfrm>
            <a:off x="794003" y="6196583"/>
            <a:ext cx="338455" cy="338455"/>
          </a:xfrm>
          <a:custGeom>
            <a:avLst/>
            <a:gdLst/>
            <a:ahLst/>
            <a:cxnLst/>
            <a:rect l="l" t="t" r="r" b="b"/>
            <a:pathLst>
              <a:path w="338455" h="338454">
                <a:moveTo>
                  <a:pt x="338420" y="0"/>
                </a:moveTo>
                <a:lnTo>
                  <a:pt x="0" y="0"/>
                </a:lnTo>
                <a:lnTo>
                  <a:pt x="0" y="337922"/>
                </a:lnTo>
                <a:lnTo>
                  <a:pt x="112965" y="225122"/>
                </a:lnTo>
                <a:lnTo>
                  <a:pt x="112965" y="112323"/>
                </a:lnTo>
                <a:lnTo>
                  <a:pt x="225454" y="112323"/>
                </a:lnTo>
                <a:lnTo>
                  <a:pt x="338420" y="0"/>
                </a:lnTo>
                <a:close/>
              </a:path>
            </a:pathLst>
          </a:custGeom>
          <a:solidFill>
            <a:srgbClr val="CE1628"/>
          </a:solidFill>
        </p:spPr>
        <p:txBody>
          <a:bodyPr wrap="square" lIns="0" tIns="0" rIns="0" bIns="0" rtlCol="0"/>
          <a:lstStyle/>
          <a:p>
            <a:endParaRPr/>
          </a:p>
        </p:txBody>
      </p:sp>
      <p:sp>
        <p:nvSpPr>
          <p:cNvPr id="21" name="bg object 21"/>
          <p:cNvSpPr/>
          <p:nvPr/>
        </p:nvSpPr>
        <p:spPr>
          <a:xfrm>
            <a:off x="794003" y="6421706"/>
            <a:ext cx="338455" cy="225425"/>
          </a:xfrm>
          <a:custGeom>
            <a:avLst/>
            <a:gdLst/>
            <a:ahLst/>
            <a:cxnLst/>
            <a:rect l="l" t="t" r="r" b="b"/>
            <a:pathLst>
              <a:path w="338455" h="225425">
                <a:moveTo>
                  <a:pt x="112965" y="0"/>
                </a:moveTo>
                <a:lnTo>
                  <a:pt x="0" y="112799"/>
                </a:lnTo>
                <a:lnTo>
                  <a:pt x="0" y="225118"/>
                </a:lnTo>
                <a:lnTo>
                  <a:pt x="338420" y="225118"/>
                </a:lnTo>
                <a:lnTo>
                  <a:pt x="338420" y="112799"/>
                </a:lnTo>
                <a:lnTo>
                  <a:pt x="112965" y="112799"/>
                </a:lnTo>
                <a:lnTo>
                  <a:pt x="112965" y="0"/>
                </a:lnTo>
                <a:close/>
              </a:path>
            </a:pathLst>
          </a:custGeom>
          <a:solidFill>
            <a:srgbClr val="F3C108"/>
          </a:solidFill>
        </p:spPr>
        <p:txBody>
          <a:bodyPr wrap="square" lIns="0" tIns="0" rIns="0" bIns="0" rtlCol="0"/>
          <a:lstStyle/>
          <a:p>
            <a:endParaRPr/>
          </a:p>
        </p:txBody>
      </p:sp>
      <p:sp>
        <p:nvSpPr>
          <p:cNvPr id="2" name="Holder 2"/>
          <p:cNvSpPr>
            <a:spLocks noGrp="1"/>
          </p:cNvSpPr>
          <p:nvPr>
            <p:ph type="title"/>
          </p:nvPr>
        </p:nvSpPr>
        <p:spPr>
          <a:xfrm>
            <a:off x="3182238" y="194818"/>
            <a:ext cx="5827522" cy="513715"/>
          </a:xfrm>
          <a:prstGeom prst="rect">
            <a:avLst/>
          </a:prstGeom>
        </p:spPr>
        <p:txBody>
          <a:bodyPr wrap="square" lIns="0" tIns="0" rIns="0" bIns="0">
            <a:spAutoFit/>
          </a:bodyPr>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a:xfrm>
            <a:off x="1397698" y="1176718"/>
            <a:ext cx="9412605" cy="46513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a:xfrm>
            <a:off x="11593321" y="6530292"/>
            <a:ext cx="253365" cy="208915"/>
          </a:xfrm>
          <a:prstGeom prst="rect">
            <a:avLst/>
          </a:prstGeom>
        </p:spPr>
        <p:txBody>
          <a:bodyPr wrap="square" lIns="0" tIns="0" rIns="0" bIns="0">
            <a:spAutoFit/>
          </a:bodyPr>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1"/>
            <a:ext cx="12191999" cy="6647545"/>
          </a:xfrm>
          <a:prstGeom prst="rect">
            <a:avLst/>
          </a:prstGeom>
          <a:blipFill>
            <a:blip r:embed="rId7" cstate="print"/>
            <a:stretch>
              <a:fillRect/>
            </a:stretch>
          </a:blipFill>
        </p:spPr>
        <p:txBody>
          <a:bodyPr wrap="square" lIns="0" tIns="0" rIns="0" bIns="0" rtlCol="0"/>
          <a:lstStyle/>
          <a:p>
            <a:endParaRPr sz="1800"/>
          </a:p>
        </p:txBody>
      </p:sp>
      <p:sp>
        <p:nvSpPr>
          <p:cNvPr id="2" name="Holder 2"/>
          <p:cNvSpPr>
            <a:spLocks noGrp="1"/>
          </p:cNvSpPr>
          <p:nvPr>
            <p:ph type="title"/>
          </p:nvPr>
        </p:nvSpPr>
        <p:spPr>
          <a:xfrm>
            <a:off x="6048587" y="1505789"/>
            <a:ext cx="4273972" cy="757555"/>
          </a:xfrm>
          <a:prstGeom prst="rect">
            <a:avLst/>
          </a:prstGeom>
        </p:spPr>
        <p:txBody>
          <a:bodyPr wrap="square" lIns="0" tIns="0" rIns="0" bIns="0">
            <a:spAutoFit/>
          </a:bodyPr>
          <a:lstStyle>
            <a:lvl1pPr>
              <a:defRPr sz="4800" b="1" i="0">
                <a:solidFill>
                  <a:srgbClr val="C00000"/>
                </a:solidFill>
                <a:latin typeface="Times New Roman"/>
                <a:cs typeface="Times New Roman"/>
              </a:defRPr>
            </a:lvl1pPr>
          </a:lstStyle>
          <a:p>
            <a:endParaRPr/>
          </a:p>
        </p:txBody>
      </p:sp>
      <p:sp>
        <p:nvSpPr>
          <p:cNvPr id="3" name="Holder 3"/>
          <p:cNvSpPr>
            <a:spLocks noGrp="1"/>
          </p:cNvSpPr>
          <p:nvPr>
            <p:ph type="body" idx="1"/>
          </p:nvPr>
        </p:nvSpPr>
        <p:spPr>
          <a:xfrm>
            <a:off x="4692905" y="2196845"/>
            <a:ext cx="6984153" cy="492443"/>
          </a:xfrm>
          <a:prstGeom prst="rect">
            <a:avLst/>
          </a:prstGeom>
        </p:spPr>
        <p:txBody>
          <a:bodyPr wrap="square" lIns="0" tIns="0" rIns="0" bIns="0">
            <a:spAutoFit/>
          </a:bodyPr>
          <a:lstStyle>
            <a:lvl1pPr>
              <a:defRPr sz="3200" b="1" i="0">
                <a:solidFill>
                  <a:srgbClr val="C00000"/>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19/07/2023</a:t>
            </a:fld>
            <a:endParaRPr lang="en-US"/>
          </a:p>
        </p:txBody>
      </p:sp>
      <p:sp>
        <p:nvSpPr>
          <p:cNvPr id="6" name="Holder 6"/>
          <p:cNvSpPr>
            <a:spLocks noGrp="1"/>
          </p:cNvSpPr>
          <p:nvPr>
            <p:ph type="sldNum" sz="quarter" idx="7"/>
          </p:nvPr>
        </p:nvSpPr>
        <p:spPr>
          <a:xfrm>
            <a:off x="11491298" y="6607099"/>
            <a:ext cx="337820" cy="184666"/>
          </a:xfrm>
          <a:prstGeom prst="rect">
            <a:avLst/>
          </a:prstGeom>
        </p:spPr>
        <p:txBody>
          <a:bodyPr wrap="square" lIns="0" tIns="0" rIns="0" bIns="0">
            <a:spAutoFit/>
          </a:bodyPr>
          <a:lstStyle>
            <a:lvl1pPr>
              <a:defRPr sz="1200" b="1" i="1">
                <a:solidFill>
                  <a:srgbClr val="C00000"/>
                </a:solidFill>
                <a:latin typeface="Lato"/>
                <a:cs typeface="Lato"/>
              </a:defRPr>
            </a:lvl1pPr>
          </a:lstStyle>
          <a:p>
            <a:pPr marL="38100">
              <a:spcBef>
                <a:spcPts val="85"/>
              </a:spcBef>
            </a:pPr>
            <a:fld id="{81D60167-4931-47E6-BA6A-407CBD079E47}" type="slidenum">
              <a:rPr lang="en-US" smtClean="0"/>
              <a:pPr marL="38100">
                <a:spcBef>
                  <a:spcPts val="85"/>
                </a:spcBef>
              </a:pPr>
              <a:t>‹#›</a:t>
            </a:fld>
            <a:endParaRPr lang="en-US" dirty="0"/>
          </a:p>
        </p:txBody>
      </p:sp>
    </p:spTree>
    <p:extLst>
      <p:ext uri="{BB962C8B-B14F-4D97-AF65-F5344CB8AC3E}">
        <p14:creationId xmlns:p14="http://schemas.microsoft.com/office/powerpoint/2010/main" val="37620169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5572" y="0"/>
            <a:ext cx="11886819" cy="6857997"/>
            <a:chOff x="305180" y="0"/>
            <a:chExt cx="11886819" cy="6857997"/>
          </a:xfrm>
        </p:grpSpPr>
        <p:pic>
          <p:nvPicPr>
            <p:cNvPr id="3" name="object 3"/>
            <p:cNvPicPr/>
            <p:nvPr/>
          </p:nvPicPr>
          <p:blipFill>
            <a:blip r:embed="rId3" cstate="print"/>
            <a:stretch>
              <a:fillRect/>
            </a:stretch>
          </p:blipFill>
          <p:spPr>
            <a:xfrm>
              <a:off x="522514" y="0"/>
              <a:ext cx="11669485" cy="6857997"/>
            </a:xfrm>
            <a:prstGeom prst="rect">
              <a:avLst/>
            </a:prstGeom>
          </p:spPr>
        </p:pic>
        <p:sp>
          <p:nvSpPr>
            <p:cNvPr id="4" name="object 4"/>
            <p:cNvSpPr/>
            <p:nvPr/>
          </p:nvSpPr>
          <p:spPr>
            <a:xfrm>
              <a:off x="443484" y="5974079"/>
              <a:ext cx="3535679" cy="452755"/>
            </a:xfrm>
            <a:custGeom>
              <a:avLst/>
              <a:gdLst/>
              <a:ahLst/>
              <a:cxnLst/>
              <a:rect l="l" t="t" r="r" b="b"/>
              <a:pathLst>
                <a:path w="3535679" h="452754">
                  <a:moveTo>
                    <a:pt x="3535680" y="0"/>
                  </a:moveTo>
                  <a:lnTo>
                    <a:pt x="1177480" y="0"/>
                  </a:lnTo>
                  <a:lnTo>
                    <a:pt x="1177480" y="80429"/>
                  </a:lnTo>
                  <a:lnTo>
                    <a:pt x="1177480" y="234124"/>
                  </a:lnTo>
                  <a:lnTo>
                    <a:pt x="1025359" y="234124"/>
                  </a:lnTo>
                  <a:lnTo>
                    <a:pt x="1025359" y="80429"/>
                  </a:lnTo>
                  <a:lnTo>
                    <a:pt x="1177480" y="80429"/>
                  </a:lnTo>
                  <a:lnTo>
                    <a:pt x="1177480" y="0"/>
                  </a:lnTo>
                  <a:lnTo>
                    <a:pt x="0" y="0"/>
                  </a:lnTo>
                  <a:lnTo>
                    <a:pt x="0" y="80429"/>
                  </a:lnTo>
                  <a:lnTo>
                    <a:pt x="0" y="234124"/>
                  </a:lnTo>
                  <a:lnTo>
                    <a:pt x="0" y="386562"/>
                  </a:lnTo>
                  <a:lnTo>
                    <a:pt x="0" y="452628"/>
                  </a:lnTo>
                  <a:lnTo>
                    <a:pt x="1025359" y="452628"/>
                  </a:lnTo>
                  <a:lnTo>
                    <a:pt x="1025359" y="386562"/>
                  </a:lnTo>
                  <a:lnTo>
                    <a:pt x="1177480" y="386562"/>
                  </a:lnTo>
                  <a:lnTo>
                    <a:pt x="1177480" y="452628"/>
                  </a:lnTo>
                  <a:lnTo>
                    <a:pt x="3535680" y="452628"/>
                  </a:lnTo>
                  <a:lnTo>
                    <a:pt x="3535680" y="386562"/>
                  </a:lnTo>
                  <a:lnTo>
                    <a:pt x="3535680" y="234124"/>
                  </a:lnTo>
                  <a:lnTo>
                    <a:pt x="3535680" y="80429"/>
                  </a:lnTo>
                  <a:lnTo>
                    <a:pt x="3535680" y="0"/>
                  </a:lnTo>
                  <a:close/>
                </a:path>
              </a:pathLst>
            </a:custGeom>
            <a:solidFill>
              <a:srgbClr val="FFFFFF"/>
            </a:solidFill>
          </p:spPr>
          <p:txBody>
            <a:bodyPr wrap="square" lIns="0" tIns="0" rIns="0" bIns="0" rtlCol="0"/>
            <a:lstStyle/>
            <a:p>
              <a:endParaRPr/>
            </a:p>
          </p:txBody>
        </p:sp>
        <p:sp>
          <p:nvSpPr>
            <p:cNvPr id="5" name="object 5"/>
            <p:cNvSpPr/>
            <p:nvPr/>
          </p:nvSpPr>
          <p:spPr>
            <a:xfrm>
              <a:off x="443483" y="5974079"/>
              <a:ext cx="3535679" cy="452755"/>
            </a:xfrm>
            <a:custGeom>
              <a:avLst/>
              <a:gdLst/>
              <a:ahLst/>
              <a:cxnLst/>
              <a:rect l="l" t="t" r="r" b="b"/>
              <a:pathLst>
                <a:path w="3535679" h="452754">
                  <a:moveTo>
                    <a:pt x="0" y="452628"/>
                  </a:moveTo>
                  <a:lnTo>
                    <a:pt x="3535679" y="452628"/>
                  </a:lnTo>
                  <a:lnTo>
                    <a:pt x="3535679" y="0"/>
                  </a:lnTo>
                  <a:lnTo>
                    <a:pt x="0" y="0"/>
                  </a:lnTo>
                  <a:lnTo>
                    <a:pt x="0" y="452628"/>
                  </a:lnTo>
                  <a:close/>
                </a:path>
              </a:pathLst>
            </a:custGeom>
            <a:ln w="12700">
              <a:solidFill>
                <a:srgbClr val="FFFFFF"/>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05180" y="244089"/>
              <a:ext cx="3347085" cy="1152143"/>
            </a:xfrm>
            <a:prstGeom prst="rect">
              <a:avLst/>
            </a:prstGeom>
          </p:spPr>
        </p:pic>
      </p:grpSp>
      <p:sp>
        <p:nvSpPr>
          <p:cNvPr id="7" name="object 7"/>
          <p:cNvSpPr txBox="1"/>
          <p:nvPr/>
        </p:nvSpPr>
        <p:spPr>
          <a:xfrm>
            <a:off x="1066800" y="1658643"/>
            <a:ext cx="9448800" cy="2228174"/>
          </a:xfrm>
          <a:prstGeom prst="rect">
            <a:avLst/>
          </a:prstGeom>
        </p:spPr>
        <p:txBody>
          <a:bodyPr vert="horz" wrap="square" lIns="0" tIns="12065" rIns="0" bIns="0" rtlCol="0">
            <a:spAutoFit/>
          </a:bodyPr>
          <a:lstStyle/>
          <a:p>
            <a:pPr marL="12700" marR="5080" algn="ctr">
              <a:lnSpc>
                <a:spcPct val="100000"/>
              </a:lnSpc>
              <a:spcBef>
                <a:spcPts val="95"/>
              </a:spcBef>
            </a:pPr>
            <a:r>
              <a:rPr lang="en-US" sz="4800" b="1" spc="-195">
                <a:solidFill>
                  <a:srgbClr val="C00000"/>
                </a:solidFill>
                <a:latin typeface="Tahoma"/>
                <a:cs typeface="Tahoma"/>
              </a:rPr>
              <a:t>Giới thiệu phần mềm AVL Cruise M thông qua mô phỏng xe điện 2 động cơ, 1 cầu trước, 1 cầu sau.</a:t>
            </a:r>
            <a:endParaRPr sz="4800">
              <a:latin typeface="Tahoma"/>
              <a:cs typeface="Tahoma"/>
            </a:endParaRPr>
          </a:p>
        </p:txBody>
      </p:sp>
      <p:sp>
        <p:nvSpPr>
          <p:cNvPr id="28" name="TextBox 27">
            <a:extLst>
              <a:ext uri="{FF2B5EF4-FFF2-40B4-BE49-F238E27FC236}">
                <a16:creationId xmlns:a16="http://schemas.microsoft.com/office/drawing/2014/main" id="{60F3BF7B-9482-435F-91BB-3EEE76A484E2}"/>
              </a:ext>
            </a:extLst>
          </p:cNvPr>
          <p:cNvSpPr txBox="1"/>
          <p:nvPr/>
        </p:nvSpPr>
        <p:spPr>
          <a:xfrm>
            <a:off x="5257800" y="4191000"/>
            <a:ext cx="5257800" cy="1323439"/>
          </a:xfrm>
          <a:prstGeom prst="rect">
            <a:avLst/>
          </a:prstGeom>
          <a:noFill/>
        </p:spPr>
        <p:txBody>
          <a:bodyPr wrap="square" rtlCol="0">
            <a:spAutoFit/>
          </a:bodyPr>
          <a:lstStyle/>
          <a:p>
            <a:r>
              <a:rPr lang="en-US" sz="2000" b="1">
                <a:solidFill>
                  <a:srgbClr val="C00000"/>
                </a:solidFill>
                <a:latin typeface="Times New Roman" panose="02020603050405020304" pitchFamily="18" charset="0"/>
                <a:ea typeface="Tahoma" panose="020B0604030504040204" pitchFamily="34" charset="0"/>
                <a:cs typeface="Times New Roman" panose="02020603050405020304" pitchFamily="18" charset="0"/>
              </a:rPr>
              <a:t>         Instructor: TS. Võ Duy Thành</a:t>
            </a:r>
          </a:p>
          <a:p>
            <a:pPr algn="ctr"/>
            <a:endParaRPr lang="en-US" sz="2000" b="1">
              <a:solidFill>
                <a:srgbClr val="C00000"/>
              </a:solidFill>
              <a:latin typeface="Times New Roman" panose="02020603050405020304" pitchFamily="18" charset="0"/>
              <a:ea typeface="Tahoma" panose="020B0604030504040204" pitchFamily="34" charset="0"/>
              <a:cs typeface="Times New Roman" panose="02020603050405020304" pitchFamily="18" charset="0"/>
            </a:endParaRPr>
          </a:p>
          <a:p>
            <a:pPr algn="ctr"/>
            <a:r>
              <a:rPr lang="en-US" sz="2000" b="1">
                <a:solidFill>
                  <a:srgbClr val="C00000"/>
                </a:solidFill>
                <a:latin typeface="Times New Roman" panose="02020603050405020304" pitchFamily="18" charset="0"/>
                <a:ea typeface="Tahoma" panose="020B0604030504040204" pitchFamily="34" charset="0"/>
                <a:cs typeface="Times New Roman" panose="02020603050405020304" pitchFamily="18" charset="0"/>
              </a:rPr>
              <a:t>Presenter: Nguyễn Đỗ Hồng Phương</a:t>
            </a:r>
          </a:p>
          <a:p>
            <a:pPr algn="ctr"/>
            <a:r>
              <a:rPr lang="en-US" sz="2000" b="1">
                <a:solidFill>
                  <a:srgbClr val="C00000"/>
                </a:solidFill>
                <a:latin typeface="Times New Roman" panose="02020603050405020304" pitchFamily="18" charset="0"/>
                <a:ea typeface="Tahoma" panose="020B0604030504040204" pitchFamily="34" charset="0"/>
                <a:cs typeface="Times New Roman" panose="02020603050405020304" pitchFamily="18" charset="0"/>
              </a:rPr>
              <a:t>         Nguyễn Minh Nghĩa</a:t>
            </a:r>
          </a:p>
        </p:txBody>
      </p:sp>
      <p:pic>
        <p:nvPicPr>
          <p:cNvPr id="32" name="Picture 31">
            <a:extLst>
              <a:ext uri="{FF2B5EF4-FFF2-40B4-BE49-F238E27FC236}">
                <a16:creationId xmlns:a16="http://schemas.microsoft.com/office/drawing/2014/main" id="{E8EA0B4F-C1D3-4FF5-95A2-DC36CD37CEAA}"/>
              </a:ext>
            </a:extLst>
          </p:cNvPr>
          <p:cNvPicPr>
            <a:picLocks noChangeAspect="1"/>
          </p:cNvPicPr>
          <p:nvPr/>
        </p:nvPicPr>
        <p:blipFill>
          <a:blip r:embed="rId5"/>
          <a:stretch>
            <a:fillRect/>
          </a:stretch>
        </p:blipFill>
        <p:spPr>
          <a:xfrm>
            <a:off x="609600" y="5839339"/>
            <a:ext cx="2057687" cy="7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0"/>
    </mc:Choice>
    <mc:Fallback xmlns="">
      <p:transition spd="slow" advTm="20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10</a:t>
            </a:fld>
            <a:endParaRPr spc="-70" dirty="0"/>
          </a:p>
        </p:txBody>
      </p:sp>
      <p:sp>
        <p:nvSpPr>
          <p:cNvPr id="11" name="object 2">
            <a:extLst>
              <a:ext uri="{FF2B5EF4-FFF2-40B4-BE49-F238E27FC236}">
                <a16:creationId xmlns:a16="http://schemas.microsoft.com/office/drawing/2014/main" id="{B9FA4D12-8E78-4C0B-B047-120844B5E1F4}"/>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Tổng quan || Hometab</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14" name="object 3">
            <a:extLst>
              <a:ext uri="{FF2B5EF4-FFF2-40B4-BE49-F238E27FC236}">
                <a16:creationId xmlns:a16="http://schemas.microsoft.com/office/drawing/2014/main" id="{4FDF0920-6410-452E-A9FE-4DBCCFC0F299}"/>
              </a:ext>
            </a:extLst>
          </p:cNvPr>
          <p:cNvPicPr/>
          <p:nvPr/>
        </p:nvPicPr>
        <p:blipFill>
          <a:blip r:embed="rId2" cstate="print"/>
          <a:stretch>
            <a:fillRect/>
          </a:stretch>
        </p:blipFill>
        <p:spPr>
          <a:xfrm>
            <a:off x="1429512" y="935736"/>
            <a:ext cx="9369552" cy="5049012"/>
          </a:xfrm>
          <a:prstGeom prst="rect">
            <a:avLst/>
          </a:prstGeom>
          <a:ln>
            <a:solidFill>
              <a:srgbClr val="FF0000"/>
            </a:solidFill>
          </a:ln>
        </p:spPr>
      </p:pic>
      <p:cxnSp>
        <p:nvCxnSpPr>
          <p:cNvPr id="4" name="Straight Connector 3">
            <a:extLst>
              <a:ext uri="{FF2B5EF4-FFF2-40B4-BE49-F238E27FC236}">
                <a16:creationId xmlns:a16="http://schemas.microsoft.com/office/drawing/2014/main" id="{E3AEC4D7-8CD5-457E-96C8-0CE55748745C}"/>
              </a:ext>
            </a:extLst>
          </p:cNvPr>
          <p:cNvCxnSpPr/>
          <p:nvPr/>
        </p:nvCxnSpPr>
        <p:spPr>
          <a:xfrm>
            <a:off x="1411224" y="935736"/>
            <a:ext cx="0" cy="740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11D3352-1E6A-48CE-90A4-A1B185751B22}"/>
              </a:ext>
            </a:extLst>
          </p:cNvPr>
          <p:cNvCxnSpPr/>
          <p:nvPr/>
        </p:nvCxnSpPr>
        <p:spPr>
          <a:xfrm>
            <a:off x="1411224" y="935736"/>
            <a:ext cx="54467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0A93FB-AE14-4966-95FA-1C41CDAC398C}"/>
              </a:ext>
            </a:extLst>
          </p:cNvPr>
          <p:cNvCxnSpPr/>
          <p:nvPr/>
        </p:nvCxnSpPr>
        <p:spPr>
          <a:xfrm>
            <a:off x="1411224" y="935736"/>
            <a:ext cx="1941576"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D67A22-9AB7-4D77-AF23-960C703634DF}"/>
              </a:ext>
            </a:extLst>
          </p:cNvPr>
          <p:cNvSpPr txBox="1"/>
          <p:nvPr/>
        </p:nvSpPr>
        <p:spPr>
          <a:xfrm>
            <a:off x="2382012" y="3269742"/>
            <a:ext cx="1524000" cy="381000"/>
          </a:xfrm>
          <a:prstGeom prst="rect">
            <a:avLst/>
          </a:prstGeom>
          <a:noFill/>
        </p:spPr>
        <p:txBody>
          <a:bodyPr wrap="square" rtlCol="0">
            <a:spAutoFit/>
          </a:bodyPr>
          <a:lstStyle/>
          <a:p>
            <a:r>
              <a:rPr lang="en-US" b="1">
                <a:solidFill>
                  <a:srgbClr val="FF0000"/>
                </a:solidFill>
              </a:rPr>
              <a:t>Components</a:t>
            </a:r>
          </a:p>
        </p:txBody>
      </p:sp>
      <p:sp>
        <p:nvSpPr>
          <p:cNvPr id="19" name="TextBox 18">
            <a:extLst>
              <a:ext uri="{FF2B5EF4-FFF2-40B4-BE49-F238E27FC236}">
                <a16:creationId xmlns:a16="http://schemas.microsoft.com/office/drawing/2014/main" id="{3030FA61-1C48-4B3B-8404-C312B38F6974}"/>
              </a:ext>
            </a:extLst>
          </p:cNvPr>
          <p:cNvSpPr txBox="1"/>
          <p:nvPr/>
        </p:nvSpPr>
        <p:spPr>
          <a:xfrm>
            <a:off x="5257800" y="3153556"/>
            <a:ext cx="4267200" cy="646331"/>
          </a:xfrm>
          <a:prstGeom prst="rect">
            <a:avLst/>
          </a:prstGeom>
          <a:noFill/>
        </p:spPr>
        <p:txBody>
          <a:bodyPr wrap="square" rtlCol="0">
            <a:spAutoFit/>
          </a:bodyPr>
          <a:lstStyle/>
          <a:p>
            <a:pPr algn="ctr"/>
            <a:r>
              <a:rPr lang="en-US" b="1">
                <a:solidFill>
                  <a:srgbClr val="0070C0"/>
                </a:solidFill>
              </a:rPr>
              <a:t>Topology</a:t>
            </a:r>
          </a:p>
          <a:p>
            <a:endParaRPr lang="en-US"/>
          </a:p>
        </p:txBody>
      </p:sp>
      <p:sp>
        <p:nvSpPr>
          <p:cNvPr id="20" name="TextBox 19">
            <a:extLst>
              <a:ext uri="{FF2B5EF4-FFF2-40B4-BE49-F238E27FC236}">
                <a16:creationId xmlns:a16="http://schemas.microsoft.com/office/drawing/2014/main" id="{D367C4FD-A56B-47A7-9FD9-C5287FE2B484}"/>
              </a:ext>
            </a:extLst>
          </p:cNvPr>
          <p:cNvSpPr txBox="1"/>
          <p:nvPr/>
        </p:nvSpPr>
        <p:spPr>
          <a:xfrm>
            <a:off x="7430470" y="1307068"/>
            <a:ext cx="2666995" cy="369332"/>
          </a:xfrm>
          <a:prstGeom prst="rect">
            <a:avLst/>
          </a:prstGeom>
          <a:noFill/>
        </p:spPr>
        <p:txBody>
          <a:bodyPr wrap="square" rtlCol="0">
            <a:spAutoFit/>
          </a:bodyPr>
          <a:lstStyle/>
          <a:p>
            <a:r>
              <a:rPr lang="en-US" b="1">
                <a:solidFill>
                  <a:srgbClr val="00B050"/>
                </a:solidFill>
              </a:rPr>
              <a:t>Toolbar</a:t>
            </a:r>
          </a:p>
        </p:txBody>
      </p:sp>
      <p:cxnSp>
        <p:nvCxnSpPr>
          <p:cNvPr id="22" name="Straight Connector 21">
            <a:extLst>
              <a:ext uri="{FF2B5EF4-FFF2-40B4-BE49-F238E27FC236}">
                <a16:creationId xmlns:a16="http://schemas.microsoft.com/office/drawing/2014/main" id="{BCEBE378-BA7F-4E98-B485-D3ED9F78969E}"/>
              </a:ext>
            </a:extLst>
          </p:cNvPr>
          <p:cNvCxnSpPr>
            <a:cxnSpLocks/>
          </p:cNvCxnSpPr>
          <p:nvPr/>
        </p:nvCxnSpPr>
        <p:spPr>
          <a:xfrm>
            <a:off x="4038600" y="1752600"/>
            <a:ext cx="0" cy="2971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5BAAAC-571A-4E5B-A0E6-6FF92434484C}"/>
              </a:ext>
            </a:extLst>
          </p:cNvPr>
          <p:cNvCxnSpPr/>
          <p:nvPr/>
        </p:nvCxnSpPr>
        <p:spPr>
          <a:xfrm>
            <a:off x="4038600" y="1752600"/>
            <a:ext cx="67421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664503-8BA0-427D-BCDD-C6E412FF4C13}"/>
              </a:ext>
            </a:extLst>
          </p:cNvPr>
          <p:cNvCxnSpPr/>
          <p:nvPr/>
        </p:nvCxnSpPr>
        <p:spPr>
          <a:xfrm>
            <a:off x="10780776" y="1752600"/>
            <a:ext cx="0" cy="2971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C96C5B-E0EB-4C3A-A9BE-1A5D45189CAD}"/>
              </a:ext>
            </a:extLst>
          </p:cNvPr>
          <p:cNvCxnSpPr/>
          <p:nvPr/>
        </p:nvCxnSpPr>
        <p:spPr>
          <a:xfrm>
            <a:off x="4038600" y="4724400"/>
            <a:ext cx="674217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47B6167-EB81-4834-B59B-9012439E1BAF}"/>
              </a:ext>
            </a:extLst>
          </p:cNvPr>
          <p:cNvSpPr txBox="1"/>
          <p:nvPr/>
        </p:nvSpPr>
        <p:spPr>
          <a:xfrm>
            <a:off x="1429512" y="1769812"/>
            <a:ext cx="2590801" cy="3879273"/>
          </a:xfrm>
          <a:prstGeom prst="rect">
            <a:avLst/>
          </a:prstGeom>
          <a:noFill/>
          <a:ln w="38100">
            <a:solidFill>
              <a:srgbClr val="FF0000"/>
            </a:solidFill>
          </a:ln>
        </p:spPr>
        <p:txBody>
          <a:bodyPr wrap="square" rtlCol="0">
            <a:spAutoFit/>
          </a:bodyPr>
          <a:lstStyle/>
          <a:p>
            <a:endParaRPr lang="en-US"/>
          </a:p>
        </p:txBody>
      </p:sp>
      <p:sp>
        <p:nvSpPr>
          <p:cNvPr id="35" name="TextBox 34">
            <a:extLst>
              <a:ext uri="{FF2B5EF4-FFF2-40B4-BE49-F238E27FC236}">
                <a16:creationId xmlns:a16="http://schemas.microsoft.com/office/drawing/2014/main" id="{98CB3543-6116-40E0-9D2F-C8CEA93AD1C1}"/>
              </a:ext>
            </a:extLst>
          </p:cNvPr>
          <p:cNvSpPr txBox="1"/>
          <p:nvPr/>
        </p:nvSpPr>
        <p:spPr>
          <a:xfrm>
            <a:off x="1411228" y="1208915"/>
            <a:ext cx="9369548" cy="495610"/>
          </a:xfrm>
          <a:prstGeom prst="rect">
            <a:avLst/>
          </a:prstGeom>
          <a:noFill/>
          <a:ln w="28575">
            <a:solidFill>
              <a:srgbClr val="00B050"/>
            </a:solidFill>
          </a:ln>
        </p:spPr>
        <p:txBody>
          <a:bodyPr wrap="square" rtlCol="0">
            <a:spAutoFit/>
          </a:bodyPr>
          <a:lstStyle/>
          <a:p>
            <a:endParaRPr lang="en-US"/>
          </a:p>
        </p:txBody>
      </p:sp>
    </p:spTree>
    <p:extLst>
      <p:ext uri="{BB962C8B-B14F-4D97-AF65-F5344CB8AC3E}">
        <p14:creationId xmlns:p14="http://schemas.microsoft.com/office/powerpoint/2010/main" val="26871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5120" y="1043685"/>
            <a:ext cx="1322705" cy="299720"/>
          </a:xfrm>
          <a:prstGeom prst="rect">
            <a:avLst/>
          </a:prstGeom>
        </p:spPr>
        <p:txBody>
          <a:bodyPr vert="horz" wrap="square" lIns="0" tIns="12700" rIns="0" bIns="0" rtlCol="0">
            <a:spAutoFit/>
          </a:bodyPr>
          <a:lstStyle/>
          <a:p>
            <a:pPr marL="12700">
              <a:lnSpc>
                <a:spcPct val="100000"/>
              </a:lnSpc>
              <a:spcBef>
                <a:spcPts val="100"/>
              </a:spcBef>
            </a:pPr>
            <a:r>
              <a:rPr sz="1800" b="1" spc="-114" dirty="0">
                <a:solidFill>
                  <a:srgbClr val="538235"/>
                </a:solidFill>
                <a:latin typeface="Tahoma"/>
                <a:cs typeface="Tahoma"/>
              </a:rPr>
              <a:t>Components</a:t>
            </a:r>
            <a:endParaRPr sz="18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11</a:t>
            </a:fld>
            <a:endParaRPr spc="-70" dirty="0"/>
          </a:p>
        </p:txBody>
      </p:sp>
      <p:pic>
        <p:nvPicPr>
          <p:cNvPr id="9" name="Picture 8">
            <a:extLst>
              <a:ext uri="{FF2B5EF4-FFF2-40B4-BE49-F238E27FC236}">
                <a16:creationId xmlns:a16="http://schemas.microsoft.com/office/drawing/2014/main" id="{4CCCCD32-912A-4E62-AAB4-E8531C1BACCE}"/>
              </a:ext>
            </a:extLst>
          </p:cNvPr>
          <p:cNvPicPr>
            <a:picLocks noChangeAspect="1"/>
          </p:cNvPicPr>
          <p:nvPr/>
        </p:nvPicPr>
        <p:blipFill>
          <a:blip r:embed="rId2"/>
          <a:stretch>
            <a:fillRect/>
          </a:stretch>
        </p:blipFill>
        <p:spPr>
          <a:xfrm>
            <a:off x="1066800" y="1524000"/>
            <a:ext cx="3882367" cy="218152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55808BB-4756-4B7E-B87A-FFCB4A77CFF9}"/>
              </a:ext>
            </a:extLst>
          </p:cNvPr>
          <p:cNvPicPr>
            <a:picLocks noChangeAspect="1"/>
          </p:cNvPicPr>
          <p:nvPr/>
        </p:nvPicPr>
        <p:blipFill>
          <a:blip r:embed="rId3"/>
          <a:stretch>
            <a:fillRect/>
          </a:stretch>
        </p:blipFill>
        <p:spPr>
          <a:xfrm>
            <a:off x="6854710" y="1524000"/>
            <a:ext cx="4126021" cy="218152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10AA3F0-6F5E-476F-81D6-AF754FD97C5F}"/>
              </a:ext>
            </a:extLst>
          </p:cNvPr>
          <p:cNvPicPr>
            <a:picLocks noChangeAspect="1"/>
          </p:cNvPicPr>
          <p:nvPr/>
        </p:nvPicPr>
        <p:blipFill>
          <a:blip r:embed="rId4"/>
          <a:stretch>
            <a:fillRect/>
          </a:stretch>
        </p:blipFill>
        <p:spPr>
          <a:xfrm>
            <a:off x="1066800" y="3810000"/>
            <a:ext cx="3882366" cy="223868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B3534A9-E6BC-4970-95D5-3AE1349C2414}"/>
              </a:ext>
            </a:extLst>
          </p:cNvPr>
          <p:cNvPicPr>
            <a:picLocks noChangeAspect="1"/>
          </p:cNvPicPr>
          <p:nvPr/>
        </p:nvPicPr>
        <p:blipFill>
          <a:blip r:embed="rId5"/>
          <a:stretch>
            <a:fillRect/>
          </a:stretch>
        </p:blipFill>
        <p:spPr>
          <a:xfrm>
            <a:off x="6854710" y="3886069"/>
            <a:ext cx="4126021" cy="216261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DAE6D5E4-1BF4-4DD4-BB87-6FBD7D618825}"/>
              </a:ext>
            </a:extLst>
          </p:cNvPr>
          <p:cNvPicPr>
            <a:picLocks noChangeAspect="1"/>
          </p:cNvPicPr>
          <p:nvPr/>
        </p:nvPicPr>
        <p:blipFill>
          <a:blip r:embed="rId6"/>
          <a:stretch>
            <a:fillRect/>
          </a:stretch>
        </p:blipFill>
        <p:spPr>
          <a:xfrm>
            <a:off x="6043561" y="1924744"/>
            <a:ext cx="3639058" cy="2343477"/>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F4B8C7CB-9916-4D2C-8E34-4F252B714310}"/>
              </a:ext>
            </a:extLst>
          </p:cNvPr>
          <p:cNvPicPr>
            <a:picLocks noChangeAspect="1"/>
          </p:cNvPicPr>
          <p:nvPr/>
        </p:nvPicPr>
        <p:blipFill>
          <a:blip r:embed="rId7"/>
          <a:stretch>
            <a:fillRect/>
          </a:stretch>
        </p:blipFill>
        <p:spPr>
          <a:xfrm>
            <a:off x="2021851" y="1918882"/>
            <a:ext cx="3658111" cy="234347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E599DF8C-2DC7-4E19-99CB-AED191AB6A38}"/>
              </a:ext>
            </a:extLst>
          </p:cNvPr>
          <p:cNvPicPr>
            <a:picLocks noChangeAspect="1"/>
          </p:cNvPicPr>
          <p:nvPr/>
        </p:nvPicPr>
        <p:blipFill>
          <a:blip r:embed="rId8"/>
          <a:stretch>
            <a:fillRect/>
          </a:stretch>
        </p:blipFill>
        <p:spPr>
          <a:xfrm>
            <a:off x="3929862" y="3277844"/>
            <a:ext cx="3696216" cy="2362530"/>
          </a:xfrm>
          <a:prstGeom prst="rect">
            <a:avLst/>
          </a:prstGeom>
          <a:ln>
            <a:noFill/>
          </a:ln>
          <a:effectLst>
            <a:outerShdw blurRad="292100" dist="139700" dir="2700000" algn="tl" rotWithShape="0">
              <a:srgbClr val="333333">
                <a:alpha val="65000"/>
              </a:srgbClr>
            </a:outerShdw>
          </a:effectLst>
        </p:spPr>
      </p:pic>
      <p:sp>
        <p:nvSpPr>
          <p:cNvPr id="12" name="object 2">
            <a:extLst>
              <a:ext uri="{FF2B5EF4-FFF2-40B4-BE49-F238E27FC236}">
                <a16:creationId xmlns:a16="http://schemas.microsoft.com/office/drawing/2014/main" id="{0EB18B9A-3A0E-4114-A298-167105722369}"/>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Tổng quan || Hometab</a:t>
            </a:r>
            <a:endParaRPr lang="en-US" sz="250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randombar(horizont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338262" y="906780"/>
            <a:ext cx="9517380" cy="5107305"/>
            <a:chOff x="1338262" y="906780"/>
            <a:chExt cx="9517380" cy="5107305"/>
          </a:xfrm>
        </p:grpSpPr>
        <p:pic>
          <p:nvPicPr>
            <p:cNvPr id="4" name="object 4"/>
            <p:cNvPicPr/>
            <p:nvPr/>
          </p:nvPicPr>
          <p:blipFill>
            <a:blip r:embed="rId2" cstate="print"/>
            <a:stretch>
              <a:fillRect/>
            </a:stretch>
          </p:blipFill>
          <p:spPr>
            <a:xfrm>
              <a:off x="1351788" y="906780"/>
              <a:ext cx="9488423" cy="5106924"/>
            </a:xfrm>
            <a:prstGeom prst="rect">
              <a:avLst/>
            </a:prstGeom>
          </p:spPr>
        </p:pic>
        <p:sp>
          <p:nvSpPr>
            <p:cNvPr id="5" name="object 5"/>
            <p:cNvSpPr/>
            <p:nvPr/>
          </p:nvSpPr>
          <p:spPr>
            <a:xfrm>
              <a:off x="2957322" y="1165098"/>
              <a:ext cx="1102360" cy="570230"/>
            </a:xfrm>
            <a:custGeom>
              <a:avLst/>
              <a:gdLst/>
              <a:ahLst/>
              <a:cxnLst/>
              <a:rect l="l" t="t" r="r" b="b"/>
              <a:pathLst>
                <a:path w="1102360" h="570230">
                  <a:moveTo>
                    <a:pt x="0" y="569976"/>
                  </a:moveTo>
                  <a:lnTo>
                    <a:pt x="1101852" y="569976"/>
                  </a:lnTo>
                  <a:lnTo>
                    <a:pt x="1101852" y="0"/>
                  </a:lnTo>
                  <a:lnTo>
                    <a:pt x="0" y="0"/>
                  </a:lnTo>
                  <a:lnTo>
                    <a:pt x="0" y="569976"/>
                  </a:lnTo>
                  <a:close/>
                </a:path>
              </a:pathLst>
            </a:custGeom>
            <a:ln w="28575">
              <a:solidFill>
                <a:srgbClr val="C00000"/>
              </a:solidFill>
            </a:ln>
          </p:spPr>
          <p:txBody>
            <a:bodyPr wrap="square" lIns="0" tIns="0" rIns="0" bIns="0" rtlCol="0"/>
            <a:lstStyle/>
            <a:p>
              <a:endParaRPr/>
            </a:p>
          </p:txBody>
        </p:sp>
        <p:sp>
          <p:nvSpPr>
            <p:cNvPr id="6" name="object 6"/>
            <p:cNvSpPr/>
            <p:nvPr/>
          </p:nvSpPr>
          <p:spPr>
            <a:xfrm>
              <a:off x="1352550" y="2362962"/>
              <a:ext cx="9488805" cy="1527175"/>
            </a:xfrm>
            <a:custGeom>
              <a:avLst/>
              <a:gdLst/>
              <a:ahLst/>
              <a:cxnLst/>
              <a:rect l="l" t="t" r="r" b="b"/>
              <a:pathLst>
                <a:path w="9488805" h="1527175">
                  <a:moveTo>
                    <a:pt x="0" y="1527048"/>
                  </a:moveTo>
                  <a:lnTo>
                    <a:pt x="9488424" y="1527048"/>
                  </a:lnTo>
                  <a:lnTo>
                    <a:pt x="9488424" y="0"/>
                  </a:lnTo>
                  <a:lnTo>
                    <a:pt x="0" y="0"/>
                  </a:lnTo>
                  <a:lnTo>
                    <a:pt x="0" y="1527048"/>
                  </a:lnTo>
                  <a:close/>
                </a:path>
              </a:pathLst>
            </a:custGeom>
            <a:ln w="28575">
              <a:solidFill>
                <a:srgbClr val="538235"/>
              </a:solidFill>
            </a:ln>
          </p:spPr>
          <p:txBody>
            <a:bodyPr wrap="square" lIns="0" tIns="0" rIns="0" bIns="0" rtlCol="0"/>
            <a:lstStyle/>
            <a:p>
              <a:endParaRPr/>
            </a:p>
          </p:txBody>
        </p:sp>
        <p:sp>
          <p:nvSpPr>
            <p:cNvPr id="7" name="object 7"/>
            <p:cNvSpPr/>
            <p:nvPr/>
          </p:nvSpPr>
          <p:spPr>
            <a:xfrm>
              <a:off x="1352550" y="1754886"/>
              <a:ext cx="2908300" cy="142240"/>
            </a:xfrm>
            <a:custGeom>
              <a:avLst/>
              <a:gdLst/>
              <a:ahLst/>
              <a:cxnLst/>
              <a:rect l="l" t="t" r="r" b="b"/>
              <a:pathLst>
                <a:path w="2908300" h="142239">
                  <a:moveTo>
                    <a:pt x="0" y="141732"/>
                  </a:moveTo>
                  <a:lnTo>
                    <a:pt x="2907792" y="141732"/>
                  </a:lnTo>
                  <a:lnTo>
                    <a:pt x="2907792" y="0"/>
                  </a:lnTo>
                  <a:lnTo>
                    <a:pt x="0" y="0"/>
                  </a:lnTo>
                  <a:lnTo>
                    <a:pt x="0" y="141732"/>
                  </a:lnTo>
                  <a:close/>
                </a:path>
              </a:pathLst>
            </a:custGeom>
            <a:ln w="28575">
              <a:solidFill>
                <a:srgbClr val="2E5496"/>
              </a:solidFill>
            </a:ln>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12</a:t>
            </a:fld>
            <a:endParaRPr spc="-70" dirty="0"/>
          </a:p>
        </p:txBody>
      </p:sp>
      <p:sp>
        <p:nvSpPr>
          <p:cNvPr id="11" name="object 2">
            <a:extLst>
              <a:ext uri="{FF2B5EF4-FFF2-40B4-BE49-F238E27FC236}">
                <a16:creationId xmlns:a16="http://schemas.microsoft.com/office/drawing/2014/main" id="{8EFBBA33-AC43-425A-ACC4-BB0637C6E310}"/>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Tổng quan || Simulation Tab</a:t>
            </a:r>
            <a:endParaRPr lang="en-US" sz="250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39596" y="900683"/>
            <a:ext cx="9512808" cy="5119116"/>
          </a:xfrm>
          <a:prstGeom prst="rect">
            <a:avLst/>
          </a:prstGeom>
        </p:spPr>
      </p:pic>
      <p:sp>
        <p:nvSpPr>
          <p:cNvPr id="4" name="object 4"/>
          <p:cNvSpPr txBox="1"/>
          <p:nvPr/>
        </p:nvSpPr>
        <p:spPr>
          <a:xfrm>
            <a:off x="2163572" y="2006346"/>
            <a:ext cx="930910"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C00000"/>
                </a:solidFill>
                <a:latin typeface="Tahoma"/>
                <a:cs typeface="Tahoma"/>
              </a:rPr>
              <a:t>D</a:t>
            </a:r>
            <a:r>
              <a:rPr sz="1800" b="1" spc="-180" dirty="0">
                <a:solidFill>
                  <a:srgbClr val="C00000"/>
                </a:solidFill>
                <a:latin typeface="Tahoma"/>
                <a:cs typeface="Tahoma"/>
              </a:rPr>
              <a:t>a</a:t>
            </a:r>
            <a:r>
              <a:rPr sz="1800" b="1" spc="-125" dirty="0">
                <a:solidFill>
                  <a:srgbClr val="C00000"/>
                </a:solidFill>
                <a:latin typeface="Tahoma"/>
                <a:cs typeface="Tahoma"/>
              </a:rPr>
              <a:t>ta</a:t>
            </a:r>
            <a:r>
              <a:rPr sz="1800" b="1" spc="-85" dirty="0">
                <a:solidFill>
                  <a:srgbClr val="C00000"/>
                </a:solidFill>
                <a:latin typeface="Tahoma"/>
                <a:cs typeface="Tahoma"/>
              </a:rPr>
              <a:t> </a:t>
            </a:r>
            <a:r>
              <a:rPr sz="1800" b="1" spc="-100" dirty="0">
                <a:solidFill>
                  <a:srgbClr val="C00000"/>
                </a:solidFill>
                <a:latin typeface="Tahoma"/>
                <a:cs typeface="Tahoma"/>
              </a:rPr>
              <a:t>List</a:t>
            </a:r>
            <a:endParaRPr sz="1800">
              <a:latin typeface="Tahoma"/>
              <a:cs typeface="Tahoma"/>
            </a:endParaRPr>
          </a:p>
        </p:txBody>
      </p:sp>
      <p:sp>
        <p:nvSpPr>
          <p:cNvPr id="5" name="object 5"/>
          <p:cNvSpPr/>
          <p:nvPr/>
        </p:nvSpPr>
        <p:spPr>
          <a:xfrm>
            <a:off x="1340358" y="1710689"/>
            <a:ext cx="9512935" cy="3200400"/>
          </a:xfrm>
          <a:custGeom>
            <a:avLst/>
            <a:gdLst/>
            <a:ahLst/>
            <a:cxnLst/>
            <a:rect l="l" t="t" r="r" b="b"/>
            <a:pathLst>
              <a:path w="9512935" h="3200400">
                <a:moveTo>
                  <a:pt x="0" y="199644"/>
                </a:moveTo>
                <a:lnTo>
                  <a:pt x="2606040" y="199644"/>
                </a:lnTo>
                <a:lnTo>
                  <a:pt x="2606040" y="9144"/>
                </a:lnTo>
                <a:lnTo>
                  <a:pt x="0" y="9144"/>
                </a:lnTo>
                <a:lnTo>
                  <a:pt x="0" y="199644"/>
                </a:lnTo>
                <a:close/>
              </a:path>
              <a:path w="9512935" h="3200400">
                <a:moveTo>
                  <a:pt x="8932164" y="199644"/>
                </a:moveTo>
                <a:lnTo>
                  <a:pt x="9512808" y="199644"/>
                </a:lnTo>
                <a:lnTo>
                  <a:pt x="9512808" y="0"/>
                </a:lnTo>
                <a:lnTo>
                  <a:pt x="8932164" y="0"/>
                </a:lnTo>
                <a:lnTo>
                  <a:pt x="8932164" y="199644"/>
                </a:lnTo>
                <a:close/>
              </a:path>
              <a:path w="9512935" h="3200400">
                <a:moveTo>
                  <a:pt x="5161788" y="3200400"/>
                </a:moveTo>
                <a:lnTo>
                  <a:pt x="6990588" y="3200400"/>
                </a:lnTo>
                <a:lnTo>
                  <a:pt x="6990588" y="1139952"/>
                </a:lnTo>
                <a:lnTo>
                  <a:pt x="5161788" y="1139952"/>
                </a:lnTo>
                <a:lnTo>
                  <a:pt x="5161788" y="3200400"/>
                </a:lnTo>
                <a:close/>
              </a:path>
            </a:pathLst>
          </a:custGeom>
          <a:ln w="28575">
            <a:solidFill>
              <a:srgbClr val="C00000"/>
            </a:solidFill>
          </a:ln>
        </p:spPr>
        <p:txBody>
          <a:bodyPr wrap="square" lIns="0" tIns="0" rIns="0" bIns="0" rtlCol="0"/>
          <a:lstStyle/>
          <a:p>
            <a:endParaRPr/>
          </a:p>
        </p:txBody>
      </p:sp>
      <p:sp>
        <p:nvSpPr>
          <p:cNvPr id="6" name="object 6"/>
          <p:cNvSpPr txBox="1"/>
          <p:nvPr/>
        </p:nvSpPr>
        <p:spPr>
          <a:xfrm>
            <a:off x="6788657" y="5033898"/>
            <a:ext cx="1231900" cy="299720"/>
          </a:xfrm>
          <a:prstGeom prst="rect">
            <a:avLst/>
          </a:prstGeom>
        </p:spPr>
        <p:txBody>
          <a:bodyPr vert="horz" wrap="square" lIns="0" tIns="12700" rIns="0" bIns="0" rtlCol="0">
            <a:spAutoFit/>
          </a:bodyPr>
          <a:lstStyle/>
          <a:p>
            <a:pPr marL="12700">
              <a:lnSpc>
                <a:spcPct val="100000"/>
              </a:lnSpc>
              <a:spcBef>
                <a:spcPts val="100"/>
              </a:spcBef>
            </a:pPr>
            <a:r>
              <a:rPr sz="1800" b="1" spc="-100" dirty="0">
                <a:solidFill>
                  <a:srgbClr val="C00000"/>
                </a:solidFill>
                <a:latin typeface="Tahoma"/>
                <a:cs typeface="Tahoma"/>
              </a:rPr>
              <a:t>Chart</a:t>
            </a:r>
            <a:r>
              <a:rPr sz="1800" b="1" spc="-145" dirty="0">
                <a:solidFill>
                  <a:srgbClr val="C00000"/>
                </a:solidFill>
                <a:latin typeface="Tahoma"/>
                <a:cs typeface="Tahoma"/>
              </a:rPr>
              <a:t> </a:t>
            </a:r>
            <a:r>
              <a:rPr sz="1800" b="1" spc="-185" dirty="0">
                <a:solidFill>
                  <a:srgbClr val="C00000"/>
                </a:solidFill>
                <a:latin typeface="Tahoma"/>
                <a:cs typeface="Tahoma"/>
              </a:rPr>
              <a:t>T</a:t>
            </a:r>
            <a:r>
              <a:rPr sz="1800" b="1" spc="-105" dirty="0">
                <a:solidFill>
                  <a:srgbClr val="C00000"/>
                </a:solidFill>
                <a:latin typeface="Tahoma"/>
                <a:cs typeface="Tahoma"/>
              </a:rPr>
              <a:t>yp</a:t>
            </a:r>
            <a:r>
              <a:rPr sz="1800" b="1" spc="-110" dirty="0">
                <a:solidFill>
                  <a:srgbClr val="C00000"/>
                </a:solidFill>
                <a:latin typeface="Tahoma"/>
                <a:cs typeface="Tahoma"/>
              </a:rPr>
              <a:t>e</a:t>
            </a:r>
            <a:r>
              <a:rPr sz="1800" b="1" spc="-140" dirty="0">
                <a:solidFill>
                  <a:srgbClr val="C00000"/>
                </a:solidFill>
                <a:latin typeface="Tahoma"/>
                <a:cs typeface="Tahoma"/>
              </a:rPr>
              <a:t>s</a:t>
            </a:r>
            <a:endParaRPr sz="1800">
              <a:latin typeface="Tahoma"/>
              <a:cs typeface="Tahoma"/>
            </a:endParaRPr>
          </a:p>
        </p:txBody>
      </p:sp>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13</a:t>
            </a:fld>
            <a:endParaRPr spc="-70" dirty="0"/>
          </a:p>
        </p:txBody>
      </p:sp>
      <p:sp>
        <p:nvSpPr>
          <p:cNvPr id="7" name="object 7"/>
          <p:cNvSpPr txBox="1"/>
          <p:nvPr/>
        </p:nvSpPr>
        <p:spPr>
          <a:xfrm>
            <a:off x="9851517" y="2006346"/>
            <a:ext cx="1408430"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C00000"/>
                </a:solidFill>
                <a:latin typeface="Tahoma"/>
                <a:cs typeface="Tahoma"/>
              </a:rPr>
              <a:t>Vi</a:t>
            </a:r>
            <a:r>
              <a:rPr sz="1800" b="1" spc="-80" dirty="0">
                <a:solidFill>
                  <a:srgbClr val="C00000"/>
                </a:solidFill>
                <a:latin typeface="Tahoma"/>
                <a:cs typeface="Tahoma"/>
              </a:rPr>
              <a:t>e</a:t>
            </a:r>
            <a:r>
              <a:rPr sz="1800" b="1" spc="-180" dirty="0">
                <a:solidFill>
                  <a:srgbClr val="C00000"/>
                </a:solidFill>
                <a:latin typeface="Tahoma"/>
                <a:cs typeface="Tahoma"/>
              </a:rPr>
              <a:t>w</a:t>
            </a:r>
            <a:r>
              <a:rPr sz="1800" b="1" spc="-110" dirty="0">
                <a:solidFill>
                  <a:srgbClr val="C00000"/>
                </a:solidFill>
                <a:latin typeface="Tahoma"/>
                <a:cs typeface="Tahoma"/>
              </a:rPr>
              <a:t>er</a:t>
            </a:r>
            <a:r>
              <a:rPr sz="1800" b="1" spc="-125" dirty="0">
                <a:solidFill>
                  <a:srgbClr val="C00000"/>
                </a:solidFill>
                <a:latin typeface="Tahoma"/>
                <a:cs typeface="Tahoma"/>
              </a:rPr>
              <a:t> </a:t>
            </a:r>
            <a:r>
              <a:rPr sz="1800" b="1" spc="-195" dirty="0">
                <a:solidFill>
                  <a:srgbClr val="C00000"/>
                </a:solidFill>
                <a:latin typeface="Tahoma"/>
                <a:cs typeface="Tahoma"/>
              </a:rPr>
              <a:t>S</a:t>
            </a:r>
            <a:r>
              <a:rPr sz="1800" b="1" spc="-105" dirty="0">
                <a:solidFill>
                  <a:srgbClr val="C00000"/>
                </a:solidFill>
                <a:latin typeface="Tahoma"/>
                <a:cs typeface="Tahoma"/>
              </a:rPr>
              <a:t>tyles</a:t>
            </a:r>
            <a:endParaRPr sz="1800">
              <a:latin typeface="Tahoma"/>
              <a:cs typeface="Tahoma"/>
            </a:endParaRPr>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Tổng quan || Results Tab</a:t>
            </a:r>
            <a:endParaRPr lang="en-US" sz="250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7522591"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spc="-100" dirty="0"/>
          </a:p>
        </p:txBody>
      </p:sp>
      <p:sp>
        <p:nvSpPr>
          <p:cNvPr id="5" name="object 5"/>
          <p:cNvSpPr txBox="1"/>
          <p:nvPr/>
        </p:nvSpPr>
        <p:spPr>
          <a:xfrm>
            <a:off x="5791200" y="1033843"/>
            <a:ext cx="5127625" cy="3941464"/>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Tổng quan</a:t>
            </a:r>
          </a:p>
          <a:p>
            <a:pPr marL="12065">
              <a:lnSpc>
                <a:spcPct val="100000"/>
              </a:lnSpc>
              <a:spcBef>
                <a:spcPts val="95"/>
              </a:spcBef>
              <a:tabLst>
                <a:tab pos="527685" algn="l"/>
                <a:tab pos="528320" algn="l"/>
              </a:tabLst>
            </a:pPr>
            <a:endParaRPr lang="en-US" sz="2800" b="1" spc="-120">
              <a:latin typeface="Tahoma"/>
              <a:cs typeface="Tahoma"/>
            </a:endParaRPr>
          </a:p>
          <a:p>
            <a:pPr marL="12065">
              <a:lnSpc>
                <a:spcPct val="100000"/>
              </a:lnSpc>
              <a:spcBef>
                <a:spcPts val="95"/>
              </a:spcBef>
              <a:tabLst>
                <a:tab pos="527685" algn="l"/>
                <a:tab pos="528320" algn="l"/>
              </a:tabLst>
            </a:pPr>
            <a:r>
              <a:rPr lang="en-US" sz="2800" b="1" spc="-120">
                <a:latin typeface="Tahoma"/>
                <a:cs typeface="Tahoma"/>
              </a:rPr>
              <a:t>3.  	Cách tạo Project</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12065">
              <a:lnSpc>
                <a:spcPct val="100000"/>
              </a:lnSpc>
              <a:spcBef>
                <a:spcPts val="5"/>
              </a:spcBef>
              <a:tabLst>
                <a:tab pos="527685" algn="l"/>
                <a:tab pos="528320" algn="l"/>
              </a:tabLst>
            </a:pPr>
            <a:r>
              <a:rPr lang="en-US" sz="2800" b="1" spc="-114">
                <a:solidFill>
                  <a:srgbClr val="BEBEBE"/>
                </a:solidFill>
                <a:latin typeface="Tahoma"/>
                <a:cs typeface="Tahoma"/>
              </a:rPr>
              <a:t>4.  	Mô phỏng</a:t>
            </a:r>
            <a:endParaRPr lang="en-US" sz="2800">
              <a:latin typeface="Tahoma"/>
              <a:cs typeface="Tahoma"/>
            </a:endParaRPr>
          </a:p>
          <a:p>
            <a:pPr marL="12065">
              <a:lnSpc>
                <a:spcPct val="100000"/>
              </a:lnSpc>
              <a:tabLst>
                <a:tab pos="527685" algn="l"/>
                <a:tab pos="528320" algn="l"/>
              </a:tabLst>
            </a:pPr>
            <a:endParaRPr lang="en-US" sz="2800" b="1" spc="-70">
              <a:solidFill>
                <a:srgbClr val="BEBEBE"/>
              </a:solidFill>
              <a:latin typeface="Tahoma"/>
              <a:cs typeface="Tahoma"/>
            </a:endParaRPr>
          </a:p>
          <a:p>
            <a:pPr marL="12065">
              <a:lnSpc>
                <a:spcPct val="100000"/>
              </a:lnSpc>
              <a:tabLst>
                <a:tab pos="527685" algn="l"/>
                <a:tab pos="528320" algn="l"/>
              </a:tabLst>
            </a:pPr>
            <a:r>
              <a:rPr lang="en-US" sz="2800" b="1" spc="-70">
                <a:solidFill>
                  <a:srgbClr val="BEBEBE"/>
                </a:solidFill>
                <a:latin typeface="Tahoma"/>
                <a:cs typeface="Tahoma"/>
              </a:rPr>
              <a:t>5.  Kết luận</a:t>
            </a:r>
            <a:endParaRPr lang="en-US" sz="2800">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215458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15</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85E33B1-6BBA-43E4-B136-DFB24730784A}"/>
              </a:ext>
            </a:extLst>
          </p:cNvPr>
          <p:cNvSpPr txBox="1"/>
          <p:nvPr/>
        </p:nvSpPr>
        <p:spPr>
          <a:xfrm>
            <a:off x="198905" y="3473436"/>
            <a:ext cx="2133600" cy="408623"/>
          </a:xfrm>
          <a:prstGeom prst="roundRect">
            <a:avLst/>
          </a:prstGeom>
          <a:noFill/>
          <a:ln w="28575">
            <a:solidFill>
              <a:srgbClr val="C00000"/>
            </a:solidFill>
          </a:ln>
        </p:spPr>
        <p:txBody>
          <a:bodyPr wrap="square" rtlCol="0">
            <a:spAutoFit/>
          </a:bodyPr>
          <a:lstStyle/>
          <a:p>
            <a:pPr algn="ctr"/>
            <a:r>
              <a:rPr lang="en-US"/>
              <a:t>Tạo Project mới</a:t>
            </a:r>
          </a:p>
        </p:txBody>
      </p:sp>
      <p:sp>
        <p:nvSpPr>
          <p:cNvPr id="10" name="TextBox 9">
            <a:extLst>
              <a:ext uri="{FF2B5EF4-FFF2-40B4-BE49-F238E27FC236}">
                <a16:creationId xmlns:a16="http://schemas.microsoft.com/office/drawing/2014/main" id="{38BC7A4A-8E1D-4A79-8545-6BAF2C6580C0}"/>
              </a:ext>
            </a:extLst>
          </p:cNvPr>
          <p:cNvSpPr txBox="1"/>
          <p:nvPr/>
        </p:nvSpPr>
        <p:spPr>
          <a:xfrm>
            <a:off x="2841740" y="1399907"/>
            <a:ext cx="4191000" cy="4354294"/>
          </a:xfrm>
          <a:prstGeom prst="roundRect">
            <a:avLst/>
          </a:prstGeom>
          <a:noFill/>
          <a:ln w="28575">
            <a:solidFill>
              <a:srgbClr val="C00000"/>
            </a:solidFill>
          </a:ln>
        </p:spPr>
        <p:txBody>
          <a:bodyPr wrap="square" rtlCol="0">
            <a:spAutoFit/>
          </a:bodyPr>
          <a:lstStyle/>
          <a:p>
            <a:pPr algn="ctr"/>
            <a:r>
              <a:rPr lang="en-US"/>
              <a:t>Cài đặt mô phỏng</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4" name="TextBox 13">
            <a:extLst>
              <a:ext uri="{FF2B5EF4-FFF2-40B4-BE49-F238E27FC236}">
                <a16:creationId xmlns:a16="http://schemas.microsoft.com/office/drawing/2014/main" id="{59B86A09-1157-4C1C-84C1-DF8F8101A66C}"/>
              </a:ext>
            </a:extLst>
          </p:cNvPr>
          <p:cNvSpPr txBox="1"/>
          <p:nvPr/>
        </p:nvSpPr>
        <p:spPr>
          <a:xfrm>
            <a:off x="3384781" y="2334577"/>
            <a:ext cx="3200400" cy="408623"/>
          </a:xfrm>
          <a:prstGeom prst="roundRect">
            <a:avLst/>
          </a:prstGeom>
          <a:solidFill>
            <a:srgbClr val="C00000"/>
          </a:solidFill>
        </p:spPr>
        <p:txBody>
          <a:bodyPr wrap="square" rtlCol="0">
            <a:spAutoFit/>
          </a:bodyPr>
          <a:lstStyle/>
          <a:p>
            <a:pPr algn="ctr"/>
            <a:r>
              <a:rPr lang="en-US">
                <a:solidFill>
                  <a:schemeClr val="bg1"/>
                </a:solidFill>
              </a:rPr>
              <a:t>Lấy các bộ phận cần thiết</a:t>
            </a:r>
          </a:p>
        </p:txBody>
      </p:sp>
      <p:sp>
        <p:nvSpPr>
          <p:cNvPr id="15" name="TextBox 14">
            <a:extLst>
              <a:ext uri="{FF2B5EF4-FFF2-40B4-BE49-F238E27FC236}">
                <a16:creationId xmlns:a16="http://schemas.microsoft.com/office/drawing/2014/main" id="{D103242E-8357-4ED1-8FF6-0DDD7355E569}"/>
              </a:ext>
            </a:extLst>
          </p:cNvPr>
          <p:cNvSpPr txBox="1"/>
          <p:nvPr/>
        </p:nvSpPr>
        <p:spPr>
          <a:xfrm>
            <a:off x="3352800" y="3096577"/>
            <a:ext cx="3200400" cy="408623"/>
          </a:xfrm>
          <a:prstGeom prst="roundRect">
            <a:avLst/>
          </a:prstGeom>
          <a:solidFill>
            <a:srgbClr val="C00000"/>
          </a:solidFill>
        </p:spPr>
        <p:txBody>
          <a:bodyPr wrap="square" rtlCol="0">
            <a:spAutoFit/>
          </a:bodyPr>
          <a:lstStyle/>
          <a:p>
            <a:pPr algn="ctr"/>
            <a:r>
              <a:rPr lang="en-US">
                <a:solidFill>
                  <a:schemeClr val="bg1"/>
                </a:solidFill>
              </a:rPr>
              <a:t>Kết nối các bộ phận</a:t>
            </a:r>
          </a:p>
        </p:txBody>
      </p:sp>
      <p:sp>
        <p:nvSpPr>
          <p:cNvPr id="17" name="TextBox 16">
            <a:extLst>
              <a:ext uri="{FF2B5EF4-FFF2-40B4-BE49-F238E27FC236}">
                <a16:creationId xmlns:a16="http://schemas.microsoft.com/office/drawing/2014/main" id="{3D3BE9BB-F998-48E6-BFE0-BD8B35391C6E}"/>
              </a:ext>
            </a:extLst>
          </p:cNvPr>
          <p:cNvSpPr txBox="1"/>
          <p:nvPr/>
        </p:nvSpPr>
        <p:spPr>
          <a:xfrm>
            <a:off x="3352800" y="3886200"/>
            <a:ext cx="3200400" cy="408623"/>
          </a:xfrm>
          <a:prstGeom prst="roundRect">
            <a:avLst/>
          </a:prstGeom>
          <a:solidFill>
            <a:srgbClr val="C00000"/>
          </a:solidFill>
        </p:spPr>
        <p:txBody>
          <a:bodyPr wrap="square" rtlCol="0">
            <a:spAutoFit/>
          </a:bodyPr>
          <a:lstStyle/>
          <a:p>
            <a:pPr algn="ctr"/>
            <a:r>
              <a:rPr lang="en-US">
                <a:solidFill>
                  <a:schemeClr val="bg1"/>
                </a:solidFill>
              </a:rPr>
              <a:t>Cài đặt thông số</a:t>
            </a:r>
          </a:p>
        </p:txBody>
      </p:sp>
      <p:sp>
        <p:nvSpPr>
          <p:cNvPr id="18" name="TextBox 17">
            <a:extLst>
              <a:ext uri="{FF2B5EF4-FFF2-40B4-BE49-F238E27FC236}">
                <a16:creationId xmlns:a16="http://schemas.microsoft.com/office/drawing/2014/main" id="{7ACF3F3A-FB08-4704-B62D-6132E5437E51}"/>
              </a:ext>
            </a:extLst>
          </p:cNvPr>
          <p:cNvSpPr txBox="1"/>
          <p:nvPr/>
        </p:nvSpPr>
        <p:spPr>
          <a:xfrm>
            <a:off x="3352800" y="4696777"/>
            <a:ext cx="3200400" cy="408623"/>
          </a:xfrm>
          <a:prstGeom prst="roundRect">
            <a:avLst/>
          </a:prstGeom>
          <a:solidFill>
            <a:srgbClr val="C00000"/>
          </a:solidFill>
        </p:spPr>
        <p:txBody>
          <a:bodyPr wrap="square" rtlCol="0">
            <a:spAutoFit/>
          </a:bodyPr>
          <a:lstStyle/>
          <a:p>
            <a:pPr algn="ctr"/>
            <a:r>
              <a:rPr lang="en-US">
                <a:solidFill>
                  <a:schemeClr val="bg1"/>
                </a:solidFill>
              </a:rPr>
              <a:t>Cài đặt các tác vụ mô phỏng</a:t>
            </a:r>
          </a:p>
        </p:txBody>
      </p:sp>
      <p:sp>
        <p:nvSpPr>
          <p:cNvPr id="19" name="TextBox 18">
            <a:extLst>
              <a:ext uri="{FF2B5EF4-FFF2-40B4-BE49-F238E27FC236}">
                <a16:creationId xmlns:a16="http://schemas.microsoft.com/office/drawing/2014/main" id="{D3EE2A35-AC42-4EB7-BDB7-A0DBF1C8FAA6}"/>
              </a:ext>
            </a:extLst>
          </p:cNvPr>
          <p:cNvSpPr txBox="1"/>
          <p:nvPr/>
        </p:nvSpPr>
        <p:spPr>
          <a:xfrm>
            <a:off x="8123218" y="2373868"/>
            <a:ext cx="2620981" cy="408623"/>
          </a:xfrm>
          <a:prstGeom prst="roundRect">
            <a:avLst/>
          </a:prstGeom>
          <a:noFill/>
          <a:ln w="28575">
            <a:solidFill>
              <a:srgbClr val="C00000"/>
            </a:solidFill>
          </a:ln>
        </p:spPr>
        <p:txBody>
          <a:bodyPr wrap="square" rtlCol="0">
            <a:spAutoFit/>
          </a:bodyPr>
          <a:lstStyle/>
          <a:p>
            <a:pPr algn="ctr"/>
            <a:r>
              <a:rPr lang="en-US"/>
              <a:t>Chạy mô phỏng</a:t>
            </a:r>
          </a:p>
        </p:txBody>
      </p:sp>
      <p:sp>
        <p:nvSpPr>
          <p:cNvPr id="20" name="TextBox 19">
            <a:extLst>
              <a:ext uri="{FF2B5EF4-FFF2-40B4-BE49-F238E27FC236}">
                <a16:creationId xmlns:a16="http://schemas.microsoft.com/office/drawing/2014/main" id="{90221E32-C763-4981-A0AA-79127348FA36}"/>
              </a:ext>
            </a:extLst>
          </p:cNvPr>
          <p:cNvSpPr txBox="1"/>
          <p:nvPr/>
        </p:nvSpPr>
        <p:spPr>
          <a:xfrm>
            <a:off x="8123218" y="4343400"/>
            <a:ext cx="2620982" cy="715089"/>
          </a:xfrm>
          <a:prstGeom prst="roundRect">
            <a:avLst/>
          </a:prstGeom>
          <a:noFill/>
          <a:ln w="28575">
            <a:solidFill>
              <a:srgbClr val="C00000"/>
            </a:solidFill>
          </a:ln>
        </p:spPr>
        <p:txBody>
          <a:bodyPr wrap="square" rtlCol="0">
            <a:spAutoFit/>
          </a:bodyPr>
          <a:lstStyle/>
          <a:p>
            <a:pPr algn="ctr"/>
            <a:r>
              <a:rPr lang="en-US"/>
              <a:t>Kiểm tra và đánh giá kết quả mô phỏng</a:t>
            </a:r>
          </a:p>
        </p:txBody>
      </p:sp>
      <p:cxnSp>
        <p:nvCxnSpPr>
          <p:cNvPr id="29" name="Straight Arrow Connector 28">
            <a:extLst>
              <a:ext uri="{FF2B5EF4-FFF2-40B4-BE49-F238E27FC236}">
                <a16:creationId xmlns:a16="http://schemas.microsoft.com/office/drawing/2014/main" id="{A67EB42B-3E35-4171-B5FA-F7376455ECBD}"/>
              </a:ext>
            </a:extLst>
          </p:cNvPr>
          <p:cNvCxnSpPr/>
          <p:nvPr/>
        </p:nvCxnSpPr>
        <p:spPr>
          <a:xfrm>
            <a:off x="7032740" y="2558534"/>
            <a:ext cx="1090478" cy="196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7C42313-3585-4EAA-B694-C03B91BD4889}"/>
              </a:ext>
            </a:extLst>
          </p:cNvPr>
          <p:cNvCxnSpPr/>
          <p:nvPr/>
        </p:nvCxnSpPr>
        <p:spPr>
          <a:xfrm>
            <a:off x="9433709" y="2782491"/>
            <a:ext cx="0" cy="15609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05A24-6569-4CE0-915E-A84381E8B75B}"/>
              </a:ext>
            </a:extLst>
          </p:cNvPr>
          <p:cNvCxnSpPr>
            <a:stCxn id="2" idx="3"/>
          </p:cNvCxnSpPr>
          <p:nvPr/>
        </p:nvCxnSpPr>
        <p:spPr>
          <a:xfrm flipV="1">
            <a:off x="2332505" y="3677747"/>
            <a:ext cx="509235"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369F9D-DE9F-4BE6-8788-5240204945FA}"/>
              </a:ext>
            </a:extLst>
          </p:cNvPr>
          <p:cNvCxnSpPr/>
          <p:nvPr/>
        </p:nvCxnSpPr>
        <p:spPr>
          <a:xfrm>
            <a:off x="4984981" y="2743200"/>
            <a:ext cx="0" cy="3533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0362968-B920-4E2D-AEF4-7B07E89A3317}"/>
              </a:ext>
            </a:extLst>
          </p:cNvPr>
          <p:cNvCxnSpPr/>
          <p:nvPr/>
        </p:nvCxnSpPr>
        <p:spPr>
          <a:xfrm>
            <a:off x="4984981" y="3505200"/>
            <a:ext cx="0" cy="3768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A6A02A2-CFFC-4003-9A2B-F2B50F59E521}"/>
              </a:ext>
            </a:extLst>
          </p:cNvPr>
          <p:cNvCxnSpPr/>
          <p:nvPr/>
        </p:nvCxnSpPr>
        <p:spPr>
          <a:xfrm>
            <a:off x="4984981" y="4294823"/>
            <a:ext cx="0" cy="4019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B10478-414E-4A11-AB5F-42A8658639D0}"/>
              </a:ext>
            </a:extLst>
          </p:cNvPr>
          <p:cNvSpPr txBox="1"/>
          <p:nvPr/>
        </p:nvSpPr>
        <p:spPr>
          <a:xfrm>
            <a:off x="76200" y="928420"/>
            <a:ext cx="3048000" cy="369332"/>
          </a:xfrm>
          <a:prstGeom prst="rect">
            <a:avLst/>
          </a:prstGeom>
          <a:noFill/>
        </p:spPr>
        <p:txBody>
          <a:bodyPr wrap="square" rtlCol="0">
            <a:spAutoFit/>
          </a:bodyPr>
          <a:lstStyle/>
          <a:p>
            <a:pPr marL="285750" indent="-285750" algn="ctr">
              <a:buFont typeface="Wingdings" panose="05000000000000000000" pitchFamily="2" charset="2"/>
              <a:buChar char="v"/>
            </a:pPr>
            <a:r>
              <a:rPr lang="en-US" i="1"/>
              <a:t>Quy trình làm việc:</a:t>
            </a:r>
          </a:p>
        </p:txBody>
      </p:sp>
    </p:spTree>
    <p:extLst>
      <p:ext uri="{BB962C8B-B14F-4D97-AF65-F5344CB8AC3E}">
        <p14:creationId xmlns:p14="http://schemas.microsoft.com/office/powerpoint/2010/main" val="399344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circle(in)">
                                      <p:cBhvr>
                                        <p:cTn id="10" dur="500"/>
                                        <p:tgtEl>
                                          <p:spTgt spid="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ircle(in)">
                                      <p:cBhvr>
                                        <p:cTn id="20" dur="500"/>
                                        <p:tgtEl>
                                          <p:spTgt spid="35"/>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circle(in)">
                                      <p:cBhvr>
                                        <p:cTn id="33" dur="500"/>
                                        <p:tgtEl>
                                          <p:spTgt spid="37"/>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circle(in)">
                                      <p:cBhvr>
                                        <p:cTn id="41" dur="500"/>
                                        <p:tgtEl>
                                          <p:spTgt spid="39"/>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circle(in)">
                                      <p:cBhvr>
                                        <p:cTn id="49" dur="500"/>
                                        <p:tgtEl>
                                          <p:spTgt spid="4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circle(in)">
                                      <p:cBhvr>
                                        <p:cTn id="57" dur="500"/>
                                        <p:tgtEl>
                                          <p:spTgt spid="29"/>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circle(in)">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circle(in)">
                                      <p:cBhvr>
                                        <p:cTn id="65" dur="500"/>
                                        <p:tgtEl>
                                          <p:spTgt spid="31"/>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circle(in)">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10" grpId="0" animBg="1"/>
      <p:bldP spid="14" grpId="0" animBg="1"/>
      <p:bldP spid="15"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16</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1054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Lấy các thành phần</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5D29A2C-D60F-4C97-AA9D-8AE1C73B22DE}"/>
              </a:ext>
            </a:extLst>
          </p:cNvPr>
          <p:cNvPicPr>
            <a:picLocks noChangeAspect="1"/>
          </p:cNvPicPr>
          <p:nvPr/>
        </p:nvPicPr>
        <p:blipFill rotWithShape="1">
          <a:blip r:embed="rId2"/>
          <a:srcRect t="3422" r="9985" b="13588"/>
          <a:stretch/>
        </p:blipFill>
        <p:spPr>
          <a:xfrm>
            <a:off x="449489" y="2209800"/>
            <a:ext cx="5349421" cy="3429000"/>
          </a:xfrm>
          <a:prstGeom prst="rect">
            <a:avLst/>
          </a:prstGeom>
          <a:ln>
            <a:solidFill>
              <a:schemeClr val="tx1"/>
            </a:solidFill>
          </a:ln>
        </p:spPr>
      </p:pic>
      <p:pic>
        <p:nvPicPr>
          <p:cNvPr id="9" name="Picture 8">
            <a:extLst>
              <a:ext uri="{FF2B5EF4-FFF2-40B4-BE49-F238E27FC236}">
                <a16:creationId xmlns:a16="http://schemas.microsoft.com/office/drawing/2014/main" id="{38A46496-1995-419F-9EB5-0C0C44280D18}"/>
              </a:ext>
            </a:extLst>
          </p:cNvPr>
          <p:cNvPicPr>
            <a:picLocks noChangeAspect="1"/>
          </p:cNvPicPr>
          <p:nvPr/>
        </p:nvPicPr>
        <p:blipFill rotWithShape="1">
          <a:blip r:embed="rId3"/>
          <a:srcRect t="2869" r="2310" b="13168"/>
          <a:stretch/>
        </p:blipFill>
        <p:spPr>
          <a:xfrm>
            <a:off x="6085787" y="2220798"/>
            <a:ext cx="5349421" cy="3418002"/>
          </a:xfrm>
          <a:prstGeom prst="rect">
            <a:avLst/>
          </a:prstGeom>
          <a:ln>
            <a:solidFill>
              <a:schemeClr val="tx1"/>
            </a:solidFill>
          </a:ln>
        </p:spPr>
      </p:pic>
      <p:sp>
        <p:nvSpPr>
          <p:cNvPr id="14" name="TextBox 13">
            <a:extLst>
              <a:ext uri="{FF2B5EF4-FFF2-40B4-BE49-F238E27FC236}">
                <a16:creationId xmlns:a16="http://schemas.microsoft.com/office/drawing/2014/main" id="{0A47F967-A815-4535-8898-FD9BFF052B56}"/>
              </a:ext>
            </a:extLst>
          </p:cNvPr>
          <p:cNvSpPr txBox="1"/>
          <p:nvPr/>
        </p:nvSpPr>
        <p:spPr>
          <a:xfrm>
            <a:off x="381000" y="922010"/>
            <a:ext cx="11209111" cy="1477328"/>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Ta có thể lấy các thành phần của mô hình xe 1 động cơ mà phần mềm cung cấp sẵn sau đó thêm các thành phần còn thiếu của mô hình xe 2 động cơ bằng cách:</a:t>
            </a:r>
          </a:p>
          <a:p>
            <a:pPr algn="just"/>
            <a:r>
              <a:rPr lang="en-US">
                <a:latin typeface="Times New Roman" panose="02020603050405020304" pitchFamily="18" charset="0"/>
                <a:cs typeface="Times New Roman" panose="02020603050405020304" pitchFamily="18" charset="0"/>
              </a:rPr>
              <a:t>        Click </a:t>
            </a:r>
            <a:r>
              <a:rPr lang="en-US" b="1" i="1">
                <a:latin typeface="Times New Roman" panose="02020603050405020304" pitchFamily="18" charset="0"/>
                <a:cs typeface="Times New Roman" panose="02020603050405020304" pitchFamily="18" charset="0"/>
              </a:rPr>
              <a:t>Generators</a:t>
            </a:r>
            <a:r>
              <a:rPr lang="en-US">
                <a:latin typeface="Times New Roman" panose="02020603050405020304" pitchFamily="18" charset="0"/>
                <a:cs typeface="Times New Roman" panose="02020603050405020304" pitchFamily="18" charset="0"/>
              </a:rPr>
              <a:t>, chọn </a:t>
            </a:r>
            <a:r>
              <a:rPr lang="en-US" b="1" i="1">
                <a:latin typeface="Times New Roman" panose="02020603050405020304" pitchFamily="18" charset="0"/>
                <a:cs typeface="Times New Roman" panose="02020603050405020304" pitchFamily="18" charset="0"/>
              </a:rPr>
              <a:t>Powertrain Model Generator</a:t>
            </a:r>
            <a:r>
              <a:rPr lang="en-US">
                <a:latin typeface="Times New Roman" panose="02020603050405020304" pitchFamily="18" charset="0"/>
                <a:cs typeface="Times New Roman" panose="02020603050405020304" pitchFamily="18" charset="0"/>
              </a:rPr>
              <a:t>, có các loại phương tiện cho ta lựa chọn ICE, Hybrid,…Ở đây ta chọn </a:t>
            </a:r>
            <a:r>
              <a:rPr lang="en-US" b="1" i="1">
                <a:latin typeface="Times New Roman" panose="02020603050405020304" pitchFamily="18" charset="0"/>
                <a:cs typeface="Times New Roman" panose="02020603050405020304" pitchFamily="18" charset="0"/>
              </a:rPr>
              <a:t>E-Drive,</a:t>
            </a:r>
            <a:r>
              <a:rPr lang="en-US">
                <a:latin typeface="Times New Roman" panose="02020603050405020304" pitchFamily="18" charset="0"/>
                <a:cs typeface="Times New Roman" panose="02020603050405020304" pitchFamily="18" charset="0"/>
              </a:rPr>
              <a:t> chọn </a:t>
            </a:r>
            <a:r>
              <a:rPr lang="en-US" b="1" i="1">
                <a:latin typeface="Times New Roman" panose="02020603050405020304" pitchFamily="18" charset="0"/>
                <a:cs typeface="Times New Roman" panose="02020603050405020304" pitchFamily="18" charset="0"/>
              </a:rPr>
              <a:t>Run</a:t>
            </a:r>
            <a:r>
              <a:rPr lang="en-US">
                <a:latin typeface="Times New Roman" panose="02020603050405020304" pitchFamily="18" charset="0"/>
                <a:cs typeface="Times New Roman" panose="02020603050405020304" pitchFamily="18" charset="0"/>
              </a:rPr>
              <a:t> để bắt đầu.</a:t>
            </a:r>
          </a:p>
          <a:p>
            <a:r>
              <a:rPr lang="en-US">
                <a:latin typeface="Times New Roman" panose="02020603050405020304" pitchFamily="18" charset="0"/>
                <a:cs typeface="Times New Roman" panose="02020603050405020304" pitchFamily="18" charset="0"/>
              </a:rPr>
              <a:t>  </a:t>
            </a:r>
          </a:p>
        </p:txBody>
      </p:sp>
      <p:sp>
        <p:nvSpPr>
          <p:cNvPr id="15" name="TextBox 14">
            <a:extLst>
              <a:ext uri="{FF2B5EF4-FFF2-40B4-BE49-F238E27FC236}">
                <a16:creationId xmlns:a16="http://schemas.microsoft.com/office/drawing/2014/main" id="{F69C9E7A-0546-49E8-ACA5-7BC7420414CA}"/>
              </a:ext>
            </a:extLst>
          </p:cNvPr>
          <p:cNvSpPr txBox="1"/>
          <p:nvPr/>
        </p:nvSpPr>
        <p:spPr>
          <a:xfrm>
            <a:off x="3048000" y="2209800"/>
            <a:ext cx="381000" cy="446202"/>
          </a:xfrm>
          <a:prstGeom prst="rect">
            <a:avLst/>
          </a:prstGeom>
          <a:noFill/>
          <a:ln w="19050">
            <a:solidFill>
              <a:srgbClr val="FF0000"/>
            </a:solidFill>
          </a:ln>
        </p:spPr>
        <p:txBody>
          <a:bodyPr wrap="square" rtlCol="0">
            <a:spAutoFit/>
          </a:bodyPr>
          <a:lstStyle/>
          <a:p>
            <a:endParaRPr lang="en-US"/>
          </a:p>
        </p:txBody>
      </p:sp>
      <p:sp>
        <p:nvSpPr>
          <p:cNvPr id="16" name="TextBox 15">
            <a:extLst>
              <a:ext uri="{FF2B5EF4-FFF2-40B4-BE49-F238E27FC236}">
                <a16:creationId xmlns:a16="http://schemas.microsoft.com/office/drawing/2014/main" id="{3133EED3-2FF0-4C5C-84F4-7FF97F7543AE}"/>
              </a:ext>
            </a:extLst>
          </p:cNvPr>
          <p:cNvSpPr txBox="1"/>
          <p:nvPr/>
        </p:nvSpPr>
        <p:spPr>
          <a:xfrm flipH="1">
            <a:off x="2438400" y="2450068"/>
            <a:ext cx="228600" cy="369332"/>
          </a:xfrm>
          <a:prstGeom prst="rect">
            <a:avLst/>
          </a:prstGeom>
          <a:noFill/>
        </p:spPr>
        <p:txBody>
          <a:bodyPr wrap="square" rtlCol="0">
            <a:spAutoFit/>
          </a:bodyPr>
          <a:lstStyle/>
          <a:p>
            <a:r>
              <a:rPr lang="en-US">
                <a:solidFill>
                  <a:srgbClr val="C00000"/>
                </a:solidFill>
              </a:rPr>
              <a:t>1</a:t>
            </a:r>
          </a:p>
        </p:txBody>
      </p:sp>
      <p:sp>
        <p:nvSpPr>
          <p:cNvPr id="17" name="TextBox 16">
            <a:extLst>
              <a:ext uri="{FF2B5EF4-FFF2-40B4-BE49-F238E27FC236}">
                <a16:creationId xmlns:a16="http://schemas.microsoft.com/office/drawing/2014/main" id="{E89B4D6C-2154-4F97-A764-D847BF6B8E0D}"/>
              </a:ext>
            </a:extLst>
          </p:cNvPr>
          <p:cNvSpPr txBox="1"/>
          <p:nvPr/>
        </p:nvSpPr>
        <p:spPr>
          <a:xfrm>
            <a:off x="2590800" y="2983468"/>
            <a:ext cx="228600" cy="369332"/>
          </a:xfrm>
          <a:prstGeom prst="rect">
            <a:avLst/>
          </a:prstGeom>
          <a:noFill/>
        </p:spPr>
        <p:txBody>
          <a:bodyPr wrap="square" rtlCol="0">
            <a:spAutoFit/>
          </a:bodyPr>
          <a:lstStyle/>
          <a:p>
            <a:r>
              <a:rPr lang="en-US">
                <a:solidFill>
                  <a:srgbClr val="C00000"/>
                </a:solidFill>
              </a:rPr>
              <a:t>2</a:t>
            </a:r>
          </a:p>
        </p:txBody>
      </p:sp>
      <p:cxnSp>
        <p:nvCxnSpPr>
          <p:cNvPr id="19" name="Straight Arrow Connector 18">
            <a:extLst>
              <a:ext uri="{FF2B5EF4-FFF2-40B4-BE49-F238E27FC236}">
                <a16:creationId xmlns:a16="http://schemas.microsoft.com/office/drawing/2014/main" id="{0A61FBD2-F119-43B8-9D91-7E74B5370930}"/>
              </a:ext>
            </a:extLst>
          </p:cNvPr>
          <p:cNvCxnSpPr>
            <a:endCxn id="15" idx="1"/>
          </p:cNvCxnSpPr>
          <p:nvPr/>
        </p:nvCxnSpPr>
        <p:spPr>
          <a:xfrm flipV="1">
            <a:off x="2667000" y="2432901"/>
            <a:ext cx="381000" cy="1352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26ED87-90C2-4BCD-87F9-B74ECCEBDCE1}"/>
              </a:ext>
            </a:extLst>
          </p:cNvPr>
          <p:cNvCxnSpPr/>
          <p:nvPr/>
        </p:nvCxnSpPr>
        <p:spPr>
          <a:xfrm flipV="1">
            <a:off x="2819400" y="2819400"/>
            <a:ext cx="304800" cy="30480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92B8730-5C7A-4AC3-BBBC-31E0F7A8660D}"/>
              </a:ext>
            </a:extLst>
          </p:cNvPr>
          <p:cNvSpPr txBox="1"/>
          <p:nvPr/>
        </p:nvSpPr>
        <p:spPr>
          <a:xfrm>
            <a:off x="9686361" y="4034048"/>
            <a:ext cx="286877" cy="369332"/>
          </a:xfrm>
          <a:prstGeom prst="rect">
            <a:avLst/>
          </a:prstGeom>
          <a:noFill/>
        </p:spPr>
        <p:txBody>
          <a:bodyPr wrap="square" rtlCol="0">
            <a:spAutoFit/>
          </a:bodyPr>
          <a:lstStyle/>
          <a:p>
            <a:r>
              <a:rPr lang="en-US">
                <a:solidFill>
                  <a:srgbClr val="C00000"/>
                </a:solidFill>
              </a:rPr>
              <a:t>3</a:t>
            </a:r>
          </a:p>
        </p:txBody>
      </p:sp>
      <p:sp>
        <p:nvSpPr>
          <p:cNvPr id="23" name="TextBox 22">
            <a:extLst>
              <a:ext uri="{FF2B5EF4-FFF2-40B4-BE49-F238E27FC236}">
                <a16:creationId xmlns:a16="http://schemas.microsoft.com/office/drawing/2014/main" id="{E3D6F4BE-48EB-4B65-93FF-C8CD123A6EB7}"/>
              </a:ext>
            </a:extLst>
          </p:cNvPr>
          <p:cNvSpPr txBox="1"/>
          <p:nvPr/>
        </p:nvSpPr>
        <p:spPr>
          <a:xfrm>
            <a:off x="9686361" y="5276395"/>
            <a:ext cx="457200" cy="369332"/>
          </a:xfrm>
          <a:prstGeom prst="rect">
            <a:avLst/>
          </a:prstGeom>
          <a:noFill/>
        </p:spPr>
        <p:txBody>
          <a:bodyPr wrap="square" rtlCol="0">
            <a:spAutoFit/>
          </a:bodyPr>
          <a:lstStyle/>
          <a:p>
            <a:r>
              <a:rPr lang="en-US">
                <a:solidFill>
                  <a:srgbClr val="C00000"/>
                </a:solidFill>
              </a:rPr>
              <a:t>4</a:t>
            </a:r>
          </a:p>
        </p:txBody>
      </p:sp>
      <p:cxnSp>
        <p:nvCxnSpPr>
          <p:cNvPr id="27" name="Straight Arrow Connector 26">
            <a:extLst>
              <a:ext uri="{FF2B5EF4-FFF2-40B4-BE49-F238E27FC236}">
                <a16:creationId xmlns:a16="http://schemas.microsoft.com/office/drawing/2014/main" id="{5C4F4C25-7678-4A5B-8311-3CA2849D9784}"/>
              </a:ext>
            </a:extLst>
          </p:cNvPr>
          <p:cNvCxnSpPr>
            <a:cxnSpLocks/>
            <a:stCxn id="22" idx="1"/>
          </p:cNvCxnSpPr>
          <p:nvPr/>
        </p:nvCxnSpPr>
        <p:spPr>
          <a:xfrm flipH="1" flipV="1">
            <a:off x="9152961" y="4186448"/>
            <a:ext cx="533400" cy="322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48457D-1B62-41F8-9AED-33AA20B3252E}"/>
              </a:ext>
            </a:extLst>
          </p:cNvPr>
          <p:cNvCxnSpPr/>
          <p:nvPr/>
        </p:nvCxnSpPr>
        <p:spPr>
          <a:xfrm flipH="1">
            <a:off x="9152961" y="5486400"/>
            <a:ext cx="5334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09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17</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1054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Lấy các thành phần</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778700-240C-441C-9ABE-66F73607C488}"/>
              </a:ext>
            </a:extLst>
          </p:cNvPr>
          <p:cNvPicPr>
            <a:picLocks noChangeAspect="1"/>
          </p:cNvPicPr>
          <p:nvPr/>
        </p:nvPicPr>
        <p:blipFill rotWithShape="1">
          <a:blip r:embed="rId2"/>
          <a:srcRect l="639" t="3079" r="6549" b="14420"/>
          <a:stretch/>
        </p:blipFill>
        <p:spPr>
          <a:xfrm>
            <a:off x="1828800" y="1941945"/>
            <a:ext cx="8534400" cy="4267200"/>
          </a:xfrm>
          <a:prstGeom prst="rect">
            <a:avLst/>
          </a:prstGeom>
          <a:ln>
            <a:solidFill>
              <a:schemeClr val="tx1"/>
            </a:solidFill>
          </a:ln>
        </p:spPr>
      </p:pic>
      <p:sp>
        <p:nvSpPr>
          <p:cNvPr id="2" name="TextBox 1">
            <a:extLst>
              <a:ext uri="{FF2B5EF4-FFF2-40B4-BE49-F238E27FC236}">
                <a16:creationId xmlns:a16="http://schemas.microsoft.com/office/drawing/2014/main" id="{F1233620-810B-48B5-A2A0-4395CA561E1B}"/>
              </a:ext>
            </a:extLst>
          </p:cNvPr>
          <p:cNvSpPr txBox="1"/>
          <p:nvPr/>
        </p:nvSpPr>
        <p:spPr>
          <a:xfrm>
            <a:off x="495300" y="914400"/>
            <a:ext cx="11201400"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Tất cả các thành phần cơ bản của xe 1 động cơ sẽ được add vào. Tên các thành phần cũng được hiển thị ở phần </a:t>
            </a:r>
            <a:r>
              <a:rPr lang="en-US" b="1" i="1">
                <a:latin typeface="Times New Roman" panose="02020603050405020304" pitchFamily="18" charset="0"/>
                <a:cs typeface="Times New Roman" panose="02020603050405020304" pitchFamily="18" charset="0"/>
              </a:rPr>
              <a:t>Elements and Properties</a:t>
            </a:r>
            <a:r>
              <a:rPr lang="en-US">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E9387E57-E47F-446E-8790-A11A124E7170}"/>
              </a:ext>
            </a:extLst>
          </p:cNvPr>
          <p:cNvSpPr txBox="1"/>
          <p:nvPr/>
        </p:nvSpPr>
        <p:spPr>
          <a:xfrm>
            <a:off x="1828801" y="2611429"/>
            <a:ext cx="1530927" cy="3597716"/>
          </a:xfrm>
          <a:prstGeom prst="rect">
            <a:avLst/>
          </a:prstGeom>
          <a:noFill/>
          <a:ln w="28575">
            <a:solidFill>
              <a:srgbClr val="C00000"/>
            </a:solidFill>
          </a:ln>
        </p:spPr>
        <p:txBody>
          <a:bodyPr wrap="square" rtlCol="0">
            <a:spAutoFit/>
          </a:bodyPr>
          <a:lstStyle/>
          <a:p>
            <a:endParaRPr lang="en-US"/>
          </a:p>
        </p:txBody>
      </p:sp>
      <p:sp>
        <p:nvSpPr>
          <p:cNvPr id="5" name="TextBox 4">
            <a:extLst>
              <a:ext uri="{FF2B5EF4-FFF2-40B4-BE49-F238E27FC236}">
                <a16:creationId xmlns:a16="http://schemas.microsoft.com/office/drawing/2014/main" id="{F6E01302-F144-44FA-8BBA-03DB60CDFFD5}"/>
              </a:ext>
            </a:extLst>
          </p:cNvPr>
          <p:cNvSpPr txBox="1"/>
          <p:nvPr/>
        </p:nvSpPr>
        <p:spPr>
          <a:xfrm>
            <a:off x="3664529" y="3144829"/>
            <a:ext cx="1530927" cy="646331"/>
          </a:xfrm>
          <a:prstGeom prst="rect">
            <a:avLst/>
          </a:prstGeom>
          <a:noFill/>
        </p:spPr>
        <p:txBody>
          <a:bodyPr wrap="square" rtlCol="0">
            <a:spAutoFit/>
          </a:bodyPr>
          <a:lstStyle/>
          <a:p>
            <a:r>
              <a:rPr lang="en-US">
                <a:solidFill>
                  <a:srgbClr val="C00000"/>
                </a:solidFill>
              </a:rPr>
              <a:t>Elements and Properties</a:t>
            </a:r>
          </a:p>
        </p:txBody>
      </p:sp>
      <p:cxnSp>
        <p:nvCxnSpPr>
          <p:cNvPr id="7" name="Straight Arrow Connector 6">
            <a:extLst>
              <a:ext uri="{FF2B5EF4-FFF2-40B4-BE49-F238E27FC236}">
                <a16:creationId xmlns:a16="http://schemas.microsoft.com/office/drawing/2014/main" id="{BF4EE09B-CC29-41E5-86CB-D4036E0F312A}"/>
              </a:ext>
            </a:extLst>
          </p:cNvPr>
          <p:cNvCxnSpPr>
            <a:cxnSpLocks/>
            <a:stCxn id="5" idx="1"/>
          </p:cNvCxnSpPr>
          <p:nvPr/>
        </p:nvCxnSpPr>
        <p:spPr>
          <a:xfrm flipH="1" flipV="1">
            <a:off x="3359729" y="3376027"/>
            <a:ext cx="304800" cy="91968"/>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8251415-533B-46A3-9EED-2E6BFFAFA909}"/>
              </a:ext>
            </a:extLst>
          </p:cNvPr>
          <p:cNvSpPr txBox="1"/>
          <p:nvPr/>
        </p:nvSpPr>
        <p:spPr>
          <a:xfrm>
            <a:off x="5036129" y="3602029"/>
            <a:ext cx="2057400" cy="2209800"/>
          </a:xfrm>
          <a:prstGeom prst="rect">
            <a:avLst/>
          </a:prstGeom>
          <a:noFill/>
          <a:ln w="19050">
            <a:solidFill>
              <a:srgbClr val="C00000"/>
            </a:solidFill>
          </a:ln>
        </p:spPr>
        <p:txBody>
          <a:bodyPr wrap="square" rtlCol="0">
            <a:spAutoFit/>
          </a:bodyPr>
          <a:lstStyle/>
          <a:p>
            <a:endParaRPr lang="en-US"/>
          </a:p>
        </p:txBody>
      </p:sp>
    </p:spTree>
    <p:extLst>
      <p:ext uri="{BB962C8B-B14F-4D97-AF65-F5344CB8AC3E}">
        <p14:creationId xmlns:p14="http://schemas.microsoft.com/office/powerpoint/2010/main" val="131701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18</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2324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Lấy các thành phần</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B42E8B-CDC3-4EB8-8205-033C3140AB43}"/>
              </a:ext>
            </a:extLst>
          </p:cNvPr>
          <p:cNvPicPr>
            <a:picLocks noChangeAspect="1"/>
          </p:cNvPicPr>
          <p:nvPr/>
        </p:nvPicPr>
        <p:blipFill rotWithShape="1">
          <a:blip r:embed="rId2"/>
          <a:srcRect t="3226" b="7258"/>
          <a:stretch/>
        </p:blipFill>
        <p:spPr>
          <a:xfrm>
            <a:off x="533400" y="2209800"/>
            <a:ext cx="5232400" cy="3266002"/>
          </a:xfrm>
          <a:prstGeom prst="rect">
            <a:avLst/>
          </a:prstGeom>
          <a:ln>
            <a:solidFill>
              <a:srgbClr val="002060"/>
            </a:solidFill>
          </a:ln>
        </p:spPr>
      </p:pic>
      <p:pic>
        <p:nvPicPr>
          <p:cNvPr id="7" name="Picture 6">
            <a:extLst>
              <a:ext uri="{FF2B5EF4-FFF2-40B4-BE49-F238E27FC236}">
                <a16:creationId xmlns:a16="http://schemas.microsoft.com/office/drawing/2014/main" id="{F5BEB838-8958-4820-A057-ECF65F63D703}"/>
              </a:ext>
            </a:extLst>
          </p:cNvPr>
          <p:cNvPicPr>
            <a:picLocks noChangeAspect="1"/>
          </p:cNvPicPr>
          <p:nvPr/>
        </p:nvPicPr>
        <p:blipFill rotWithShape="1">
          <a:blip r:embed="rId3"/>
          <a:srcRect t="3530" b="7058"/>
          <a:stretch/>
        </p:blipFill>
        <p:spPr>
          <a:xfrm>
            <a:off x="5898573" y="2209800"/>
            <a:ext cx="5232400" cy="3276635"/>
          </a:xfrm>
          <a:prstGeom prst="rect">
            <a:avLst/>
          </a:prstGeom>
          <a:ln>
            <a:solidFill>
              <a:srgbClr val="002060"/>
            </a:solidFill>
          </a:ln>
        </p:spPr>
      </p:pic>
      <p:sp>
        <p:nvSpPr>
          <p:cNvPr id="9" name="TextBox 8">
            <a:extLst>
              <a:ext uri="{FF2B5EF4-FFF2-40B4-BE49-F238E27FC236}">
                <a16:creationId xmlns:a16="http://schemas.microsoft.com/office/drawing/2014/main" id="{83DB97D5-BB81-4DE8-9421-24B1C6F4185C}"/>
              </a:ext>
            </a:extLst>
          </p:cNvPr>
          <p:cNvSpPr txBox="1"/>
          <p:nvPr/>
        </p:nvSpPr>
        <p:spPr>
          <a:xfrm>
            <a:off x="508000" y="1143000"/>
            <a:ext cx="10591800"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Ngoài ra, ta có thể lấy trực tiếp các thành phần ta mong muốn ở phần </a:t>
            </a:r>
            <a:r>
              <a:rPr lang="en-US" b="1" i="1">
                <a:latin typeface="Times New Roman" panose="02020603050405020304" pitchFamily="18" charset="0"/>
                <a:cs typeface="Times New Roman" panose="02020603050405020304" pitchFamily="18" charset="0"/>
              </a:rPr>
              <a:t>Components</a:t>
            </a:r>
            <a:r>
              <a:rPr lang="en-US">
                <a:latin typeface="Times New Roman" panose="02020603050405020304" pitchFamily="18" charset="0"/>
                <a:cs typeface="Times New Roman" panose="02020603050405020304" pitchFamily="18" charset="0"/>
              </a:rPr>
              <a:t> mà không cần lấy các thành phần có sẵn như ở trên. Tiếp theo ta thêm các thành phần còn thiếu của xe 2 động cơ. </a:t>
            </a:r>
          </a:p>
        </p:txBody>
      </p:sp>
      <p:sp>
        <p:nvSpPr>
          <p:cNvPr id="2" name="Rectangle 1">
            <a:extLst>
              <a:ext uri="{FF2B5EF4-FFF2-40B4-BE49-F238E27FC236}">
                <a16:creationId xmlns:a16="http://schemas.microsoft.com/office/drawing/2014/main" id="{707CC1DB-D43E-4457-84E1-B5EE2B291929}"/>
              </a:ext>
            </a:extLst>
          </p:cNvPr>
          <p:cNvSpPr/>
          <p:nvPr/>
        </p:nvSpPr>
        <p:spPr>
          <a:xfrm>
            <a:off x="533400" y="2667000"/>
            <a:ext cx="914400" cy="28088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121695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19</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Lấy các thành phần</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6595304-958C-41CE-BF55-DDFCA898BFF8}"/>
              </a:ext>
            </a:extLst>
          </p:cNvPr>
          <p:cNvPicPr>
            <a:picLocks noChangeAspect="1"/>
          </p:cNvPicPr>
          <p:nvPr/>
        </p:nvPicPr>
        <p:blipFill>
          <a:blip r:embed="rId2"/>
          <a:stretch>
            <a:fillRect/>
          </a:stretch>
        </p:blipFill>
        <p:spPr>
          <a:xfrm>
            <a:off x="2362200" y="1524000"/>
            <a:ext cx="7391400" cy="4778304"/>
          </a:xfrm>
          <a:prstGeom prst="rect">
            <a:avLst/>
          </a:prstGeom>
        </p:spPr>
      </p:pic>
      <p:sp>
        <p:nvSpPr>
          <p:cNvPr id="4" name="TextBox 3">
            <a:extLst>
              <a:ext uri="{FF2B5EF4-FFF2-40B4-BE49-F238E27FC236}">
                <a16:creationId xmlns:a16="http://schemas.microsoft.com/office/drawing/2014/main" id="{46DABACE-6D49-422C-BAD7-B0CA77C1CEEF}"/>
              </a:ext>
            </a:extLst>
          </p:cNvPr>
          <p:cNvSpPr txBox="1"/>
          <p:nvPr/>
        </p:nvSpPr>
        <p:spPr>
          <a:xfrm>
            <a:off x="1066800" y="990600"/>
            <a:ext cx="1036320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Mô hình các thành phần cơ bản của xe điện 2 động cơ, 1 cầu trước, 1 cầu sau.</a:t>
            </a:r>
          </a:p>
        </p:txBody>
      </p:sp>
    </p:spTree>
    <p:extLst>
      <p:ext uri="{BB962C8B-B14F-4D97-AF65-F5344CB8AC3E}">
        <p14:creationId xmlns:p14="http://schemas.microsoft.com/office/powerpoint/2010/main" val="300662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7522591"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spc="-100" dirty="0"/>
          </a:p>
        </p:txBody>
      </p:sp>
      <p:sp>
        <p:nvSpPr>
          <p:cNvPr id="5" name="object 5"/>
          <p:cNvSpPr txBox="1"/>
          <p:nvPr/>
        </p:nvSpPr>
        <p:spPr>
          <a:xfrm>
            <a:off x="5791200" y="1033843"/>
            <a:ext cx="5127625" cy="3915816"/>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latin typeface="Tahoma"/>
              <a:cs typeface="Tahoma"/>
            </a:endParaRPr>
          </a:p>
          <a:p>
            <a:pPr marL="527685" indent="-515620">
              <a:lnSpc>
                <a:spcPct val="100000"/>
              </a:lnSpc>
              <a:spcBef>
                <a:spcPts val="95"/>
              </a:spcBef>
              <a:buAutoNum type="arabicPeriod" startAt="2"/>
              <a:tabLst>
                <a:tab pos="527685" algn="l"/>
                <a:tab pos="528320" algn="l"/>
              </a:tabLst>
            </a:pPr>
            <a:r>
              <a:rPr lang="en-US" sz="2800" b="1" spc="-120">
                <a:latin typeface="Tahoma"/>
                <a:cs typeface="Tahoma"/>
              </a:rPr>
              <a:t>Tổng quan</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latin typeface="Tahoma"/>
                <a:cs typeface="Tahoma"/>
              </a:rPr>
              <a:t>Cách tạo Project</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buAutoNum type="arabicPeriod" startAt="2"/>
              <a:tabLst>
                <a:tab pos="527685" algn="l"/>
                <a:tab pos="528320" algn="l"/>
              </a:tabLst>
            </a:pPr>
            <a:r>
              <a:rPr lang="en-US" sz="2800" b="1" spc="-70">
                <a:latin typeface="Tahoma"/>
                <a:cs typeface="Tahoma"/>
              </a:rPr>
              <a:t>Mô phỏng</a:t>
            </a:r>
          </a:p>
          <a:p>
            <a:pPr marL="527685" indent="-515620">
              <a:lnSpc>
                <a:spcPct val="100000"/>
              </a:lnSpc>
              <a:buAutoNum type="arabicPeriod" startAt="2"/>
              <a:tabLst>
                <a:tab pos="527685" algn="l"/>
                <a:tab pos="528320" algn="l"/>
              </a:tabLst>
            </a:pPr>
            <a:endParaRPr lang="en-US" sz="2800" b="1" spc="-70">
              <a:latin typeface="Tahoma"/>
              <a:cs typeface="Tahoma"/>
            </a:endParaRPr>
          </a:p>
          <a:p>
            <a:pPr marL="527685" indent="-515620">
              <a:lnSpc>
                <a:spcPct val="100000"/>
              </a:lnSpc>
              <a:buAutoNum type="arabicPeriod" startAt="2"/>
              <a:tabLst>
                <a:tab pos="527685" algn="l"/>
                <a:tab pos="528320" algn="l"/>
              </a:tabLst>
            </a:pPr>
            <a:r>
              <a:rPr lang="en-US" sz="2800" b="1" spc="-70">
                <a:latin typeface="Tahoma"/>
                <a:cs typeface="Tahoma"/>
              </a:rPr>
              <a:t>Kết luận</a:t>
            </a:r>
            <a:endParaRPr lang="en-US" sz="2800">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20</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Kết nối các Bus dữ liệu</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19788CE-1C89-441B-9424-7482B20E684D}"/>
              </a:ext>
            </a:extLst>
          </p:cNvPr>
          <p:cNvPicPr>
            <a:picLocks noChangeAspect="1"/>
          </p:cNvPicPr>
          <p:nvPr/>
        </p:nvPicPr>
        <p:blipFill>
          <a:blip r:embed="rId2"/>
          <a:stretch>
            <a:fillRect/>
          </a:stretch>
        </p:blipFill>
        <p:spPr>
          <a:xfrm>
            <a:off x="1532965" y="2177074"/>
            <a:ext cx="9430870" cy="3878826"/>
          </a:xfrm>
          <a:prstGeom prst="rect">
            <a:avLst/>
          </a:prstGeom>
        </p:spPr>
      </p:pic>
      <p:sp>
        <p:nvSpPr>
          <p:cNvPr id="4" name="TextBox 3">
            <a:extLst>
              <a:ext uri="{FF2B5EF4-FFF2-40B4-BE49-F238E27FC236}">
                <a16:creationId xmlns:a16="http://schemas.microsoft.com/office/drawing/2014/main" id="{26F11C45-8EAD-4419-B39D-DBDE5E8FD08D}"/>
              </a:ext>
            </a:extLst>
          </p:cNvPr>
          <p:cNvSpPr txBox="1"/>
          <p:nvPr/>
        </p:nvSpPr>
        <p:spPr>
          <a:xfrm>
            <a:off x="914400" y="920462"/>
            <a:ext cx="10678921" cy="1200329"/>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Để kết nối bus dữ liệu giữa các bộ phận của xe, ta chọn </a:t>
            </a:r>
            <a:r>
              <a:rPr lang="en-US" b="1" i="1">
                <a:latin typeface="Times New Roman" panose="02020603050405020304" pitchFamily="18" charset="0"/>
                <a:cs typeface="Times New Roman" panose="02020603050405020304" pitchFamily="18" charset="0"/>
              </a:rPr>
              <a:t>Data Bus Connections</a:t>
            </a:r>
            <a:r>
              <a:rPr lang="en-US">
                <a:latin typeface="Times New Roman" panose="02020603050405020304" pitchFamily="18" charset="0"/>
                <a:cs typeface="Times New Roman" panose="02020603050405020304" pitchFamily="18" charset="0"/>
              </a:rPr>
              <a:t>, sẽ có một danh sách các đầu vào vào đầu ra của các thành phần để lựa chọn kết nối.</a:t>
            </a:r>
          </a:p>
          <a:p>
            <a:pPr algn="just"/>
            <a:r>
              <a:rPr lang="en-US">
                <a:latin typeface="Times New Roman" panose="02020603050405020304" pitchFamily="18" charset="0"/>
                <a:cs typeface="Times New Roman" panose="02020603050405020304" pitchFamily="18" charset="0"/>
              </a:rPr>
              <a:t>Ví dụ: Với Battery ta có thể kết nối chúng với các cảm biến tương ứng với đầu ra của pin với đầu vào của các cảm biến và  chú ý phải cùng kiểu dữ liệu mới kết nối được với nhau.</a:t>
            </a:r>
          </a:p>
        </p:txBody>
      </p:sp>
      <p:sp>
        <p:nvSpPr>
          <p:cNvPr id="6" name="Oval 5">
            <a:extLst>
              <a:ext uri="{FF2B5EF4-FFF2-40B4-BE49-F238E27FC236}">
                <a16:creationId xmlns:a16="http://schemas.microsoft.com/office/drawing/2014/main" id="{E6047E4D-398D-4B75-B89A-AEE89C7DA17C}"/>
              </a:ext>
            </a:extLst>
          </p:cNvPr>
          <p:cNvSpPr/>
          <p:nvPr/>
        </p:nvSpPr>
        <p:spPr>
          <a:xfrm>
            <a:off x="3886200" y="2743200"/>
            <a:ext cx="17526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Oval 9">
            <a:extLst>
              <a:ext uri="{FF2B5EF4-FFF2-40B4-BE49-F238E27FC236}">
                <a16:creationId xmlns:a16="http://schemas.microsoft.com/office/drawing/2014/main" id="{9B55A330-04BF-4F96-B567-9372FC52EBF2}"/>
              </a:ext>
            </a:extLst>
          </p:cNvPr>
          <p:cNvSpPr/>
          <p:nvPr/>
        </p:nvSpPr>
        <p:spPr>
          <a:xfrm>
            <a:off x="1447800" y="2514600"/>
            <a:ext cx="9906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Oval 11">
            <a:extLst>
              <a:ext uri="{FF2B5EF4-FFF2-40B4-BE49-F238E27FC236}">
                <a16:creationId xmlns:a16="http://schemas.microsoft.com/office/drawing/2014/main" id="{6B609706-EBC5-4494-B6DA-A7ADD121BE55}"/>
              </a:ext>
            </a:extLst>
          </p:cNvPr>
          <p:cNvSpPr/>
          <p:nvPr/>
        </p:nvSpPr>
        <p:spPr>
          <a:xfrm>
            <a:off x="6096000" y="3657600"/>
            <a:ext cx="1456765"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Oval 12">
            <a:extLst>
              <a:ext uri="{FF2B5EF4-FFF2-40B4-BE49-F238E27FC236}">
                <a16:creationId xmlns:a16="http://schemas.microsoft.com/office/drawing/2014/main" id="{E29D1D58-924D-498F-9851-C6D5485DD1EC}"/>
              </a:ext>
            </a:extLst>
          </p:cNvPr>
          <p:cNvSpPr/>
          <p:nvPr/>
        </p:nvSpPr>
        <p:spPr>
          <a:xfrm>
            <a:off x="8534400" y="4680927"/>
            <a:ext cx="1752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54089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21</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685800" y="1143000"/>
            <a:ext cx="11049000" cy="923330"/>
          </a:xfrm>
          <a:prstGeom prst="rect">
            <a:avLst/>
          </a:prstGeom>
          <a:noFill/>
        </p:spPr>
        <p:txBody>
          <a:bodyPr wrap="square" rtlCol="0">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Cài đặt thông số môi trường: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Click vào khối </a:t>
            </a:r>
            <a:r>
              <a:rPr lang="en-US" b="1" i="1">
                <a:latin typeface="Times New Roman" panose="02020603050405020304" pitchFamily="18" charset="0"/>
                <a:cs typeface="Times New Roman" panose="02020603050405020304" pitchFamily="18" charset="0"/>
              </a:rPr>
              <a:t>Cycle Run SubSystem</a:t>
            </a:r>
            <a:r>
              <a:rPr lang="en-US">
                <a:latin typeface="Times New Roman" panose="02020603050405020304" pitchFamily="18" charset="0"/>
                <a:cs typeface="Times New Roman" panose="02020603050405020304" pitchFamily="18" charset="0"/>
              </a:rPr>
              <a:t>, chọn </a:t>
            </a:r>
            <a:r>
              <a:rPr lang="en-US" b="1" i="1">
                <a:latin typeface="Times New Roman" panose="02020603050405020304" pitchFamily="18" charset="0"/>
                <a:cs typeface="Times New Roman" panose="02020603050405020304" pitchFamily="18" charset="0"/>
              </a:rPr>
              <a:t>Environment</a:t>
            </a:r>
            <a:r>
              <a:rPr lang="en-US">
                <a:latin typeface="Times New Roman" panose="02020603050405020304" pitchFamily="18" charset="0"/>
                <a:cs typeface="Times New Roman" panose="02020603050405020304" pitchFamily="18" charset="0"/>
              </a:rPr>
              <a:t> để cài đặt các thông số môi trường mô phỏng.</a:t>
            </a:r>
          </a:p>
        </p:txBody>
      </p:sp>
      <p:pic>
        <p:nvPicPr>
          <p:cNvPr id="5" name="Picture 4">
            <a:extLst>
              <a:ext uri="{FF2B5EF4-FFF2-40B4-BE49-F238E27FC236}">
                <a16:creationId xmlns:a16="http://schemas.microsoft.com/office/drawing/2014/main" id="{0D3CA433-EBD1-41A4-8E79-5D782B580844}"/>
              </a:ext>
            </a:extLst>
          </p:cNvPr>
          <p:cNvPicPr>
            <a:picLocks noChangeAspect="1"/>
          </p:cNvPicPr>
          <p:nvPr/>
        </p:nvPicPr>
        <p:blipFill rotWithShape="1">
          <a:blip r:embed="rId2"/>
          <a:srcRect t="6700" b="9965"/>
          <a:stretch/>
        </p:blipFill>
        <p:spPr>
          <a:xfrm>
            <a:off x="7086600" y="2367418"/>
            <a:ext cx="3877089" cy="3173831"/>
          </a:xfrm>
          <a:prstGeom prst="rect">
            <a:avLst/>
          </a:prstGeom>
          <a:ln>
            <a:solidFill>
              <a:schemeClr val="tx1"/>
            </a:solidFill>
          </a:ln>
        </p:spPr>
      </p:pic>
      <p:pic>
        <p:nvPicPr>
          <p:cNvPr id="9" name="Picture 8">
            <a:extLst>
              <a:ext uri="{FF2B5EF4-FFF2-40B4-BE49-F238E27FC236}">
                <a16:creationId xmlns:a16="http://schemas.microsoft.com/office/drawing/2014/main" id="{639D0B63-229F-47E2-8D58-FEA702034EB1}"/>
              </a:ext>
            </a:extLst>
          </p:cNvPr>
          <p:cNvPicPr>
            <a:picLocks noChangeAspect="1"/>
          </p:cNvPicPr>
          <p:nvPr/>
        </p:nvPicPr>
        <p:blipFill>
          <a:blip r:embed="rId3"/>
          <a:stretch>
            <a:fillRect/>
          </a:stretch>
        </p:blipFill>
        <p:spPr>
          <a:xfrm>
            <a:off x="1469839" y="2441865"/>
            <a:ext cx="4832721" cy="3124200"/>
          </a:xfrm>
          <a:prstGeom prst="rect">
            <a:avLst/>
          </a:prstGeom>
          <a:ln>
            <a:solidFill>
              <a:schemeClr val="tx1"/>
            </a:solidFill>
          </a:ln>
        </p:spPr>
      </p:pic>
      <p:sp>
        <p:nvSpPr>
          <p:cNvPr id="10" name="Oval 9">
            <a:extLst>
              <a:ext uri="{FF2B5EF4-FFF2-40B4-BE49-F238E27FC236}">
                <a16:creationId xmlns:a16="http://schemas.microsoft.com/office/drawing/2014/main" id="{005C77AE-2EE7-4971-8031-47952101D9F5}"/>
              </a:ext>
            </a:extLst>
          </p:cNvPr>
          <p:cNvSpPr/>
          <p:nvPr/>
        </p:nvSpPr>
        <p:spPr>
          <a:xfrm>
            <a:off x="4343400" y="3192333"/>
            <a:ext cx="9906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Oval 11">
            <a:extLst>
              <a:ext uri="{FF2B5EF4-FFF2-40B4-BE49-F238E27FC236}">
                <a16:creationId xmlns:a16="http://schemas.microsoft.com/office/drawing/2014/main" id="{176A6944-DB70-4962-9CEA-18CEF240DA6B}"/>
              </a:ext>
            </a:extLst>
          </p:cNvPr>
          <p:cNvSpPr/>
          <p:nvPr/>
        </p:nvSpPr>
        <p:spPr>
          <a:xfrm>
            <a:off x="8382000" y="3657600"/>
            <a:ext cx="1371600" cy="990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31263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22</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685800" y="1143000"/>
            <a:ext cx="11049000" cy="923330"/>
          </a:xfrm>
          <a:prstGeom prst="rect">
            <a:avLst/>
          </a:prstGeom>
          <a:noFill/>
        </p:spPr>
        <p:txBody>
          <a:bodyPr wrap="square" rtlCol="0">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Cài đặt thông số môi trường: </a:t>
            </a:r>
          </a:p>
          <a:p>
            <a:r>
              <a:rPr lang="en-US">
                <a:latin typeface="Times New Roman" panose="02020603050405020304" pitchFamily="18" charset="0"/>
                <a:cs typeface="Times New Roman" panose="02020603050405020304" pitchFamily="18" charset="0"/>
              </a:rPr>
              <a:t>AVL Cruise M hỗ trợ ta có thể cài đặt các thông số môi trường như: nhiệt độ, độ ẩm, đặc tính không khí, lực cản,…</a:t>
            </a:r>
          </a:p>
          <a:p>
            <a:r>
              <a:rPr lang="en-US">
                <a:latin typeface="Times New Roman" panose="02020603050405020304" pitchFamily="18" charset="0"/>
                <a:cs typeface="Times New Roman" panose="02020603050405020304" pitchFamily="18" charset="0"/>
              </a:rPr>
              <a:t>Ta có thể tự cài đặt các thông số theo từng mục đích mô phỏng khác nhau.</a:t>
            </a:r>
          </a:p>
        </p:txBody>
      </p:sp>
      <p:pic>
        <p:nvPicPr>
          <p:cNvPr id="4" name="Picture 3">
            <a:extLst>
              <a:ext uri="{FF2B5EF4-FFF2-40B4-BE49-F238E27FC236}">
                <a16:creationId xmlns:a16="http://schemas.microsoft.com/office/drawing/2014/main" id="{8FB34160-2D8B-4FCA-B69B-AB8E86E5F031}"/>
              </a:ext>
            </a:extLst>
          </p:cNvPr>
          <p:cNvPicPr>
            <a:picLocks noChangeAspect="1"/>
          </p:cNvPicPr>
          <p:nvPr/>
        </p:nvPicPr>
        <p:blipFill>
          <a:blip r:embed="rId2"/>
          <a:stretch>
            <a:fillRect/>
          </a:stretch>
        </p:blipFill>
        <p:spPr>
          <a:xfrm>
            <a:off x="685800" y="2209800"/>
            <a:ext cx="5410200" cy="3224008"/>
          </a:xfrm>
          <a:prstGeom prst="rect">
            <a:avLst/>
          </a:prstGeom>
          <a:ln>
            <a:solidFill>
              <a:schemeClr val="tx1"/>
            </a:solidFill>
          </a:ln>
        </p:spPr>
      </p:pic>
      <p:pic>
        <p:nvPicPr>
          <p:cNvPr id="9" name="Picture 8">
            <a:extLst>
              <a:ext uri="{FF2B5EF4-FFF2-40B4-BE49-F238E27FC236}">
                <a16:creationId xmlns:a16="http://schemas.microsoft.com/office/drawing/2014/main" id="{302EC82B-46CE-422D-B6F3-3B307B1A3655}"/>
              </a:ext>
            </a:extLst>
          </p:cNvPr>
          <p:cNvPicPr>
            <a:picLocks noChangeAspect="1"/>
          </p:cNvPicPr>
          <p:nvPr/>
        </p:nvPicPr>
        <p:blipFill>
          <a:blip r:embed="rId3"/>
          <a:stretch>
            <a:fillRect/>
          </a:stretch>
        </p:blipFill>
        <p:spPr>
          <a:xfrm>
            <a:off x="6397554" y="2209800"/>
            <a:ext cx="5322449" cy="3505200"/>
          </a:xfrm>
          <a:prstGeom prst="rect">
            <a:avLst/>
          </a:prstGeom>
          <a:ln>
            <a:solidFill>
              <a:schemeClr val="tx1"/>
            </a:solidFill>
          </a:ln>
        </p:spPr>
      </p:pic>
    </p:spTree>
    <p:extLst>
      <p:ext uri="{BB962C8B-B14F-4D97-AF65-F5344CB8AC3E}">
        <p14:creationId xmlns:p14="http://schemas.microsoft.com/office/powerpoint/2010/main" val="325493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23</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685800" y="1143000"/>
            <a:ext cx="11049000" cy="923330"/>
          </a:xfrm>
          <a:prstGeom prst="rect">
            <a:avLst/>
          </a:prstGeom>
          <a:noFill/>
        </p:spPr>
        <p:txBody>
          <a:bodyPr wrap="square" rtlCol="0">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Cài đặt thông số thành phần: </a:t>
            </a:r>
          </a:p>
          <a:p>
            <a:r>
              <a:rPr lang="en-US">
                <a:latin typeface="Times New Roman" panose="02020603050405020304" pitchFamily="18" charset="0"/>
                <a:cs typeface="Times New Roman" panose="02020603050405020304" pitchFamily="18" charset="0"/>
              </a:rPr>
              <a:t>Tương tự ta cũng có thể cài đặt các thông số cho các thành phần như bánh xe, phanh, hộp số,… bằng các chọn vào các thành phần tương ứng trên hệ thống.</a:t>
            </a:r>
          </a:p>
        </p:txBody>
      </p:sp>
      <p:pic>
        <p:nvPicPr>
          <p:cNvPr id="5" name="Picture 4">
            <a:extLst>
              <a:ext uri="{FF2B5EF4-FFF2-40B4-BE49-F238E27FC236}">
                <a16:creationId xmlns:a16="http://schemas.microsoft.com/office/drawing/2014/main" id="{6744B415-B121-44FF-915A-2D839D2F391C}"/>
              </a:ext>
            </a:extLst>
          </p:cNvPr>
          <p:cNvPicPr>
            <a:picLocks noChangeAspect="1"/>
          </p:cNvPicPr>
          <p:nvPr/>
        </p:nvPicPr>
        <p:blipFill rotWithShape="1">
          <a:blip r:embed="rId2"/>
          <a:srcRect l="22988" t="2167" b="9965"/>
          <a:stretch/>
        </p:blipFill>
        <p:spPr>
          <a:xfrm>
            <a:off x="786244" y="2133600"/>
            <a:ext cx="5309755" cy="3581400"/>
          </a:xfrm>
          <a:prstGeom prst="rect">
            <a:avLst/>
          </a:prstGeom>
          <a:ln>
            <a:solidFill>
              <a:schemeClr val="tx1"/>
            </a:solidFill>
          </a:ln>
        </p:spPr>
      </p:pic>
      <p:pic>
        <p:nvPicPr>
          <p:cNvPr id="7" name="Picture 6">
            <a:extLst>
              <a:ext uri="{FF2B5EF4-FFF2-40B4-BE49-F238E27FC236}">
                <a16:creationId xmlns:a16="http://schemas.microsoft.com/office/drawing/2014/main" id="{84B89203-C7E1-441A-833C-E051AABF3AD4}"/>
              </a:ext>
            </a:extLst>
          </p:cNvPr>
          <p:cNvPicPr>
            <a:picLocks noChangeAspect="1"/>
          </p:cNvPicPr>
          <p:nvPr/>
        </p:nvPicPr>
        <p:blipFill rotWithShape="1">
          <a:blip r:embed="rId3"/>
          <a:srcRect l="24823" t="2326" b="9302"/>
          <a:stretch/>
        </p:blipFill>
        <p:spPr>
          <a:xfrm>
            <a:off x="6324599" y="2143760"/>
            <a:ext cx="5416239" cy="3581400"/>
          </a:xfrm>
          <a:prstGeom prst="rect">
            <a:avLst/>
          </a:prstGeom>
          <a:ln>
            <a:solidFill>
              <a:schemeClr val="tx1"/>
            </a:solidFill>
          </a:ln>
        </p:spPr>
      </p:pic>
      <p:sp>
        <p:nvSpPr>
          <p:cNvPr id="10" name="TextBox 9">
            <a:extLst>
              <a:ext uri="{FF2B5EF4-FFF2-40B4-BE49-F238E27FC236}">
                <a16:creationId xmlns:a16="http://schemas.microsoft.com/office/drawing/2014/main" id="{1F2D773D-2786-492A-AAE5-19D1A50E3656}"/>
              </a:ext>
            </a:extLst>
          </p:cNvPr>
          <p:cNvSpPr txBox="1"/>
          <p:nvPr/>
        </p:nvSpPr>
        <p:spPr>
          <a:xfrm>
            <a:off x="3200400" y="3352800"/>
            <a:ext cx="1600200" cy="369332"/>
          </a:xfrm>
          <a:prstGeom prst="rect">
            <a:avLst/>
          </a:prstGeom>
          <a:noFill/>
        </p:spPr>
        <p:txBody>
          <a:bodyPr wrap="square" rtlCol="0">
            <a:spAutoFit/>
          </a:bodyPr>
          <a:lstStyle/>
          <a:p>
            <a:pPr algn="ctr"/>
            <a:r>
              <a:rPr lang="en-US">
                <a:solidFill>
                  <a:srgbClr val="FF0000"/>
                </a:solidFill>
              </a:rPr>
              <a:t>Bánh xe</a:t>
            </a:r>
          </a:p>
        </p:txBody>
      </p:sp>
      <p:sp>
        <p:nvSpPr>
          <p:cNvPr id="12" name="TextBox 11">
            <a:extLst>
              <a:ext uri="{FF2B5EF4-FFF2-40B4-BE49-F238E27FC236}">
                <a16:creationId xmlns:a16="http://schemas.microsoft.com/office/drawing/2014/main" id="{B0F92A83-7560-429B-B9BE-2D94CCA5E3F8}"/>
              </a:ext>
            </a:extLst>
          </p:cNvPr>
          <p:cNvSpPr txBox="1"/>
          <p:nvPr/>
        </p:nvSpPr>
        <p:spPr>
          <a:xfrm>
            <a:off x="8976014" y="3352800"/>
            <a:ext cx="1541318" cy="369332"/>
          </a:xfrm>
          <a:prstGeom prst="rect">
            <a:avLst/>
          </a:prstGeom>
          <a:noFill/>
        </p:spPr>
        <p:txBody>
          <a:bodyPr wrap="square" rtlCol="0">
            <a:spAutoFit/>
          </a:bodyPr>
          <a:lstStyle/>
          <a:p>
            <a:pPr algn="ctr"/>
            <a:r>
              <a:rPr lang="en-US">
                <a:solidFill>
                  <a:srgbClr val="FF0000"/>
                </a:solidFill>
              </a:rPr>
              <a:t>Phanh</a:t>
            </a:r>
          </a:p>
        </p:txBody>
      </p:sp>
    </p:spTree>
    <p:extLst>
      <p:ext uri="{BB962C8B-B14F-4D97-AF65-F5344CB8AC3E}">
        <p14:creationId xmlns:p14="http://schemas.microsoft.com/office/powerpoint/2010/main" val="3603023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24</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838199" y="914400"/>
            <a:ext cx="10668001" cy="1754326"/>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Bánh xe :</a:t>
            </a:r>
          </a:p>
          <a:p>
            <a:pPr algn="just"/>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Phân tích động học của bánh xe có thể được đơn giản hóa bằng mô hình ma sát Coulomb đơn giản và moment quán tính của bánh xe. Các đo đạc cho thấy lực ma sát giữa bánh xe và đường cũng phụ thuộc mạnh vào áp suất lốp, bán kính và chiều rộng lốp. Để hoàn chỉnh mô hình động học, cũng cần xem xét sự kháng cự cuốn của bánh xe. Cruise M tính toán từ dữ liệu đo đạc, nó cũng định nghĩa các đặc điểm của bánh xe bằng đường cong đặc trưng và hằng số. Một ví dụ về điều này được thể hiện trong </a:t>
            </a:r>
            <a:r>
              <a:rPr lang="en-US">
                <a:latin typeface="Times New Roman" panose="02020603050405020304" pitchFamily="18" charset="0"/>
                <a:cs typeface="Times New Roman" panose="02020603050405020304" pitchFamily="18" charset="0"/>
              </a:rPr>
              <a:t>hình dưới</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pic>
        <p:nvPicPr>
          <p:cNvPr id="10" name="image10.png">
            <a:extLst>
              <a:ext uri="{FF2B5EF4-FFF2-40B4-BE49-F238E27FC236}">
                <a16:creationId xmlns:a16="http://schemas.microsoft.com/office/drawing/2014/main" id="{9DD4340B-776A-4C2A-BEFC-42110C322632}"/>
              </a:ext>
            </a:extLst>
          </p:cNvPr>
          <p:cNvPicPr>
            <a:picLocks noChangeAspect="1"/>
          </p:cNvPicPr>
          <p:nvPr/>
        </p:nvPicPr>
        <p:blipFill>
          <a:blip r:embed="rId2" cstate="print"/>
          <a:stretch>
            <a:fillRect/>
          </a:stretch>
        </p:blipFill>
        <p:spPr>
          <a:xfrm>
            <a:off x="1295400" y="2819400"/>
            <a:ext cx="9448800" cy="3260223"/>
          </a:xfrm>
          <a:prstGeom prst="rect">
            <a:avLst/>
          </a:prstGeom>
        </p:spPr>
      </p:pic>
    </p:spTree>
    <p:extLst>
      <p:ext uri="{BB962C8B-B14F-4D97-AF65-F5344CB8AC3E}">
        <p14:creationId xmlns:p14="http://schemas.microsoft.com/office/powerpoint/2010/main" val="82480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25</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762000" y="1295400"/>
            <a:ext cx="4495801" cy="3139321"/>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Phanh :</a:t>
            </a:r>
          </a:p>
          <a:p>
            <a:pPr marL="285750" indent="-285750">
              <a:buFont typeface="Wingdings" panose="05000000000000000000" pitchFamily="2" charset="2"/>
              <a:buChar char="Ø"/>
            </a:pPr>
            <a:endParaRPr lang="en-US">
              <a:latin typeface="Times New Roman" panose="02020603050405020304" pitchFamily="18" charset="0"/>
              <a:cs typeface="Times New Roman" panose="02020603050405020304" pitchFamily="18" charset="0"/>
            </a:endParaRPr>
          </a:p>
          <a:p>
            <a:pPr algn="just"/>
            <a:r>
              <a:rPr lang="vi-VN" b="0" i="0">
                <a:effectLst/>
                <a:latin typeface="+mj-lt"/>
              </a:rPr>
              <a:t>Nếu mô hình hóa hệ thống phanh, cần thiết lập ít thông số hơn nhiều. Các thông số này bao gồm moment quán tính và tỷ lệ hình học của hệ thống phanh. Lực phanh của bánh xe được tính từ áp lực phanh thực tế. Để điều khiển hệ thống phanh, sử dụng một mô-đun khác. Biểu đồ kỹ thuật giúp hiểu rõ các thông số. Các thông số của hệ thống phanh được hiển thị trong </a:t>
            </a:r>
            <a:r>
              <a:rPr lang="en-US" b="0" i="0">
                <a:effectLst/>
                <a:latin typeface="Times New Roman" panose="02020603050405020304" pitchFamily="18" charset="0"/>
                <a:cs typeface="Times New Roman" panose="02020603050405020304" pitchFamily="18" charset="0"/>
              </a:rPr>
              <a:t>hình bên</a:t>
            </a:r>
            <a:r>
              <a:rPr lang="vi-VN" b="0" i="0">
                <a:effectLst/>
                <a:latin typeface="+mj-lt"/>
              </a:rPr>
              <a:t>.</a:t>
            </a:r>
            <a:endParaRPr lang="en-US">
              <a:latin typeface="+mj-lt"/>
              <a:cs typeface="Times New Roman" panose="02020603050405020304" pitchFamily="18" charset="0"/>
            </a:endParaRPr>
          </a:p>
        </p:txBody>
      </p:sp>
      <p:pic>
        <p:nvPicPr>
          <p:cNvPr id="6" name="image11.jpeg">
            <a:extLst>
              <a:ext uri="{FF2B5EF4-FFF2-40B4-BE49-F238E27FC236}">
                <a16:creationId xmlns:a16="http://schemas.microsoft.com/office/drawing/2014/main" id="{C9DBD90E-159A-490A-BCEA-F4228F81FAE2}"/>
              </a:ext>
            </a:extLst>
          </p:cNvPr>
          <p:cNvPicPr>
            <a:picLocks noChangeAspect="1"/>
          </p:cNvPicPr>
          <p:nvPr/>
        </p:nvPicPr>
        <p:blipFill>
          <a:blip r:embed="rId2" cstate="print"/>
          <a:stretch>
            <a:fillRect/>
          </a:stretch>
        </p:blipFill>
        <p:spPr>
          <a:xfrm>
            <a:off x="5562600" y="1219200"/>
            <a:ext cx="6157403" cy="4724400"/>
          </a:xfrm>
          <a:prstGeom prst="rect">
            <a:avLst/>
          </a:prstGeom>
        </p:spPr>
      </p:pic>
    </p:spTree>
    <p:extLst>
      <p:ext uri="{BB962C8B-B14F-4D97-AF65-F5344CB8AC3E}">
        <p14:creationId xmlns:p14="http://schemas.microsoft.com/office/powerpoint/2010/main" val="1915376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26</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thông số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685800" y="1143000"/>
            <a:ext cx="11049000" cy="923330"/>
          </a:xfrm>
          <a:prstGeom prst="rect">
            <a:avLst/>
          </a:prstGeom>
          <a:noFill/>
        </p:spPr>
        <p:txBody>
          <a:bodyPr wrap="square" rtlCol="0">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Cài đặt thông số thành phần: </a:t>
            </a:r>
          </a:p>
          <a:p>
            <a:r>
              <a:rPr lang="en-US">
                <a:latin typeface="Times New Roman" panose="02020603050405020304" pitchFamily="18" charset="0"/>
                <a:cs typeface="Times New Roman" panose="02020603050405020304" pitchFamily="18" charset="0"/>
              </a:rPr>
              <a:t>Tương tự ta cũng có thể cài đặt các thông số cho các task điều khiển, hộp số, động cơ, nhiên liệu,… bằng các chọn vào các thành phần tương ứng trên hệ thống.</a:t>
            </a:r>
          </a:p>
        </p:txBody>
      </p:sp>
      <p:pic>
        <p:nvPicPr>
          <p:cNvPr id="4" name="Picture 3">
            <a:extLst>
              <a:ext uri="{FF2B5EF4-FFF2-40B4-BE49-F238E27FC236}">
                <a16:creationId xmlns:a16="http://schemas.microsoft.com/office/drawing/2014/main" id="{C6DCE0FD-1CBE-4A34-B35E-758ED15EFDCC}"/>
              </a:ext>
            </a:extLst>
          </p:cNvPr>
          <p:cNvPicPr>
            <a:picLocks noChangeAspect="1"/>
          </p:cNvPicPr>
          <p:nvPr/>
        </p:nvPicPr>
        <p:blipFill rotWithShape="1">
          <a:blip r:embed="rId2"/>
          <a:srcRect r="40808" b="39298"/>
          <a:stretch/>
        </p:blipFill>
        <p:spPr>
          <a:xfrm>
            <a:off x="852476" y="2117387"/>
            <a:ext cx="5053024" cy="3597613"/>
          </a:xfrm>
          <a:prstGeom prst="rect">
            <a:avLst/>
          </a:prstGeom>
          <a:ln>
            <a:solidFill>
              <a:schemeClr val="tx1"/>
            </a:solidFill>
          </a:ln>
        </p:spPr>
      </p:pic>
      <p:pic>
        <p:nvPicPr>
          <p:cNvPr id="9" name="Picture 8">
            <a:extLst>
              <a:ext uri="{FF2B5EF4-FFF2-40B4-BE49-F238E27FC236}">
                <a16:creationId xmlns:a16="http://schemas.microsoft.com/office/drawing/2014/main" id="{2B92A893-C59F-4050-BA46-93FCE1240BC6}"/>
              </a:ext>
            </a:extLst>
          </p:cNvPr>
          <p:cNvPicPr>
            <a:picLocks noChangeAspect="1"/>
          </p:cNvPicPr>
          <p:nvPr/>
        </p:nvPicPr>
        <p:blipFill>
          <a:blip r:embed="rId3"/>
          <a:stretch>
            <a:fillRect/>
          </a:stretch>
        </p:blipFill>
        <p:spPr>
          <a:xfrm>
            <a:off x="6426072" y="2066330"/>
            <a:ext cx="5048955" cy="3597613"/>
          </a:xfrm>
          <a:prstGeom prst="rect">
            <a:avLst/>
          </a:prstGeom>
          <a:ln>
            <a:solidFill>
              <a:schemeClr val="tx1"/>
            </a:solidFill>
          </a:ln>
        </p:spPr>
      </p:pic>
      <p:sp>
        <p:nvSpPr>
          <p:cNvPr id="13" name="TextBox 12">
            <a:extLst>
              <a:ext uri="{FF2B5EF4-FFF2-40B4-BE49-F238E27FC236}">
                <a16:creationId xmlns:a16="http://schemas.microsoft.com/office/drawing/2014/main" id="{2CF81AF5-D655-4340-96D4-CED3C6A15A07}"/>
              </a:ext>
            </a:extLst>
          </p:cNvPr>
          <p:cNvSpPr txBox="1"/>
          <p:nvPr/>
        </p:nvSpPr>
        <p:spPr>
          <a:xfrm>
            <a:off x="3962400" y="3244334"/>
            <a:ext cx="1752600" cy="369332"/>
          </a:xfrm>
          <a:prstGeom prst="rect">
            <a:avLst/>
          </a:prstGeom>
          <a:noFill/>
        </p:spPr>
        <p:txBody>
          <a:bodyPr wrap="square" rtlCol="0">
            <a:spAutoFit/>
          </a:bodyPr>
          <a:lstStyle/>
          <a:p>
            <a:r>
              <a:rPr lang="en-US">
                <a:solidFill>
                  <a:srgbClr val="FF0000"/>
                </a:solidFill>
              </a:rPr>
              <a:t>Hộp số</a:t>
            </a:r>
          </a:p>
        </p:txBody>
      </p:sp>
      <p:sp>
        <p:nvSpPr>
          <p:cNvPr id="14" name="TextBox 13">
            <a:extLst>
              <a:ext uri="{FF2B5EF4-FFF2-40B4-BE49-F238E27FC236}">
                <a16:creationId xmlns:a16="http://schemas.microsoft.com/office/drawing/2014/main" id="{B3A902F1-FADE-4339-B139-9F6FF4045AC8}"/>
              </a:ext>
            </a:extLst>
          </p:cNvPr>
          <p:cNvSpPr txBox="1"/>
          <p:nvPr/>
        </p:nvSpPr>
        <p:spPr>
          <a:xfrm>
            <a:off x="9649372" y="3812446"/>
            <a:ext cx="1927938" cy="369332"/>
          </a:xfrm>
          <a:prstGeom prst="rect">
            <a:avLst/>
          </a:prstGeom>
          <a:noFill/>
        </p:spPr>
        <p:txBody>
          <a:bodyPr wrap="square" rtlCol="0">
            <a:spAutoFit/>
          </a:bodyPr>
          <a:lstStyle/>
          <a:p>
            <a:r>
              <a:rPr lang="en-US">
                <a:solidFill>
                  <a:srgbClr val="FF0000"/>
                </a:solidFill>
              </a:rPr>
              <a:t>Cài đặt điều khiển</a:t>
            </a:r>
          </a:p>
        </p:txBody>
      </p:sp>
    </p:spTree>
    <p:extLst>
      <p:ext uri="{BB962C8B-B14F-4D97-AF65-F5344CB8AC3E}">
        <p14:creationId xmlns:p14="http://schemas.microsoft.com/office/powerpoint/2010/main" val="2729807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27</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Cài đặt phương tiện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685800" y="1143000"/>
            <a:ext cx="11049000" cy="646331"/>
          </a:xfrm>
          <a:prstGeom prst="rect">
            <a:avLst/>
          </a:prstGeom>
          <a:noFill/>
        </p:spPr>
        <p:txBody>
          <a:bodyPr wrap="square" rtlCol="0">
            <a:spAutoFit/>
          </a:bodyPr>
          <a:lstStyle/>
          <a:p>
            <a:pPr marL="285750" indent="-285750">
              <a:buFont typeface="Wingdings" panose="05000000000000000000" pitchFamily="2" charset="2"/>
              <a:buChar char="v"/>
            </a:pPr>
            <a:r>
              <a:rPr lang="en-US" b="0" i="0">
                <a:effectLst/>
                <a:latin typeface="+mj-lt"/>
              </a:rPr>
              <a:t>Đ</a:t>
            </a:r>
            <a:r>
              <a:rPr lang="vi-VN" b="0" i="0">
                <a:effectLst/>
                <a:latin typeface="+mj-lt"/>
              </a:rPr>
              <a:t>ể mô hình hóa trọng lượng của một phương tiện, cần xem xét khối lượng của hành khách và nhiên liệu. Những khối lượng này ảnh hưởng đến động học lái chung của phương tiện</a:t>
            </a:r>
            <a:r>
              <a:rPr lang="en-US" b="0" i="0">
                <a:effectLst/>
                <a:latin typeface="+mj-lt"/>
              </a:rPr>
              <a:t>.</a:t>
            </a:r>
            <a:endParaRPr lang="en-US">
              <a:latin typeface="+mj-lt"/>
              <a:cs typeface="Times New Roman" panose="02020603050405020304" pitchFamily="18" charset="0"/>
            </a:endParaRPr>
          </a:p>
        </p:txBody>
      </p:sp>
      <p:grpSp>
        <p:nvGrpSpPr>
          <p:cNvPr id="2" name="Group 2">
            <a:extLst>
              <a:ext uri="{FF2B5EF4-FFF2-40B4-BE49-F238E27FC236}">
                <a16:creationId xmlns:a16="http://schemas.microsoft.com/office/drawing/2014/main" id="{F850E46E-C167-4D6D-90A2-0E939329379B}"/>
              </a:ext>
            </a:extLst>
          </p:cNvPr>
          <p:cNvGrpSpPr>
            <a:grpSpLocks/>
          </p:cNvGrpSpPr>
          <p:nvPr/>
        </p:nvGrpSpPr>
        <p:grpSpPr bwMode="auto">
          <a:xfrm>
            <a:off x="914400" y="2286000"/>
            <a:ext cx="5257800" cy="3352800"/>
            <a:chOff x="3098" y="770"/>
            <a:chExt cx="5708" cy="3228"/>
          </a:xfrm>
        </p:grpSpPr>
        <p:pic>
          <p:nvPicPr>
            <p:cNvPr id="1027" name="Picture 3">
              <a:extLst>
                <a:ext uri="{FF2B5EF4-FFF2-40B4-BE49-F238E27FC236}">
                  <a16:creationId xmlns:a16="http://schemas.microsoft.com/office/drawing/2014/main" id="{D770B0E4-547B-436B-952E-4F78389B8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 y="790"/>
              <a:ext cx="5668" cy="31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DBD048A-F22C-4E4C-B277-76E81FD5A039}"/>
                </a:ext>
              </a:extLst>
            </p:cNvPr>
            <p:cNvSpPr>
              <a:spLocks noChangeArrowheads="1"/>
            </p:cNvSpPr>
            <p:nvPr/>
          </p:nvSpPr>
          <p:spPr bwMode="auto">
            <a:xfrm>
              <a:off x="3108" y="780"/>
              <a:ext cx="5688" cy="32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8">
            <a:extLst>
              <a:ext uri="{FF2B5EF4-FFF2-40B4-BE49-F238E27FC236}">
                <a16:creationId xmlns:a16="http://schemas.microsoft.com/office/drawing/2014/main" id="{C278CC9E-D6B4-4220-AE2B-3D4B64401F35}"/>
              </a:ext>
            </a:extLst>
          </p:cNvPr>
          <p:cNvSpPr>
            <a:spLocks noChangeArrowheads="1"/>
          </p:cNvSpPr>
          <p:nvPr/>
        </p:nvSpPr>
        <p:spPr bwMode="auto">
          <a:xfrm>
            <a:off x="2590800" y="1139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5">
            <a:extLst>
              <a:ext uri="{FF2B5EF4-FFF2-40B4-BE49-F238E27FC236}">
                <a16:creationId xmlns:a16="http://schemas.microsoft.com/office/drawing/2014/main" id="{FF5F11D5-6592-457E-BB83-DE23CF304571}"/>
              </a:ext>
            </a:extLst>
          </p:cNvPr>
          <p:cNvGrpSpPr>
            <a:grpSpLocks/>
          </p:cNvGrpSpPr>
          <p:nvPr/>
        </p:nvGrpSpPr>
        <p:grpSpPr bwMode="auto">
          <a:xfrm>
            <a:off x="6553200" y="2296387"/>
            <a:ext cx="5040121" cy="3321640"/>
            <a:chOff x="0" y="0"/>
            <a:chExt cx="5708" cy="3228"/>
          </a:xfrm>
        </p:grpSpPr>
        <p:pic>
          <p:nvPicPr>
            <p:cNvPr id="1031" name="Picture 7">
              <a:extLst>
                <a:ext uri="{FF2B5EF4-FFF2-40B4-BE49-F238E27FC236}">
                  <a16:creationId xmlns:a16="http://schemas.microsoft.com/office/drawing/2014/main" id="{3BF9A57F-E6F0-4B47-9493-6A6B674E0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 y="20"/>
              <a:ext cx="5668" cy="31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6">
              <a:extLst>
                <a:ext uri="{FF2B5EF4-FFF2-40B4-BE49-F238E27FC236}">
                  <a16:creationId xmlns:a16="http://schemas.microsoft.com/office/drawing/2014/main" id="{ABF45388-2F4E-4BE3-A087-8F2DD6F8F87D}"/>
                </a:ext>
              </a:extLst>
            </p:cNvPr>
            <p:cNvSpPr>
              <a:spLocks noChangeArrowheads="1"/>
            </p:cNvSpPr>
            <p:nvPr/>
          </p:nvSpPr>
          <p:spPr bwMode="auto">
            <a:xfrm>
              <a:off x="10" y="10"/>
              <a:ext cx="5688" cy="320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EFC32D61-DA81-4F0A-9C47-A99CF1F63A67}"/>
              </a:ext>
            </a:extLst>
          </p:cNvPr>
          <p:cNvSpPr txBox="1"/>
          <p:nvPr/>
        </p:nvSpPr>
        <p:spPr>
          <a:xfrm>
            <a:off x="1676400" y="5704613"/>
            <a:ext cx="4038600"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Sơ đồ kỹ thuật và thiết lập phương tiện</a:t>
            </a:r>
          </a:p>
        </p:txBody>
      </p:sp>
      <p:sp>
        <p:nvSpPr>
          <p:cNvPr id="15" name="TextBox 14">
            <a:extLst>
              <a:ext uri="{FF2B5EF4-FFF2-40B4-BE49-F238E27FC236}">
                <a16:creationId xmlns:a16="http://schemas.microsoft.com/office/drawing/2014/main" id="{D98DE5B8-801C-49B2-8EFD-512C06F678FD}"/>
              </a:ext>
            </a:extLst>
          </p:cNvPr>
          <p:cNvSpPr txBox="1"/>
          <p:nvPr/>
        </p:nvSpPr>
        <p:spPr>
          <a:xfrm>
            <a:off x="8153400" y="5678807"/>
            <a:ext cx="4191000"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Tham số phương tiện</a:t>
            </a:r>
          </a:p>
        </p:txBody>
      </p:sp>
    </p:spTree>
    <p:extLst>
      <p:ext uri="{BB962C8B-B14F-4D97-AF65-F5344CB8AC3E}">
        <p14:creationId xmlns:p14="http://schemas.microsoft.com/office/powerpoint/2010/main" val="296267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28</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Driving Cycle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571500" y="914400"/>
            <a:ext cx="11049000" cy="1477328"/>
          </a:xfrm>
          <a:prstGeom prst="rect">
            <a:avLst/>
          </a:prstGeom>
          <a:noFill/>
        </p:spPr>
        <p:txBody>
          <a:bodyPr wrap="square" rtlCol="0">
            <a:spAutoFit/>
          </a:bodyPr>
          <a:lstStyle/>
          <a:p>
            <a:pPr marL="285750" indent="-285750" algn="just">
              <a:buFont typeface="Wingdings" panose="05000000000000000000" pitchFamily="2" charset="2"/>
              <a:buChar char="v"/>
            </a:pPr>
            <a:r>
              <a:rPr lang="vi-VN" b="0" i="0">
                <a:solidFill>
                  <a:srgbClr val="374151"/>
                </a:solidFill>
                <a:effectLst/>
                <a:latin typeface="+mj-lt"/>
              </a:rPr>
              <a:t>Khi tạo một chu trình lái xe, các dữ liệu liên quan thường chỉ là sự thay đổi của độ cao bề mặt đường và sự thay đổi của tốc độ mong muốn theo thời gian. Chu kỳ lái xe trong ví dụ được hiển thị trong </a:t>
            </a:r>
            <a:r>
              <a:rPr lang="en-US" b="0" i="0">
                <a:solidFill>
                  <a:srgbClr val="374151"/>
                </a:solidFill>
                <a:effectLst/>
                <a:latin typeface="+mj-lt"/>
              </a:rPr>
              <a:t>hình</a:t>
            </a:r>
            <a:r>
              <a:rPr lang="vi-VN" b="0" i="0">
                <a:solidFill>
                  <a:srgbClr val="374151"/>
                </a:solidFill>
                <a:effectLst/>
                <a:latin typeface="+mj-lt"/>
              </a:rPr>
              <a:t>. Các dữ liệu được mô phỏng và đo lường phổ biến nhất là khí thải, tiêu thụ nhiên liệu và hiệu suất. Những yếu tố này cũng phụ thuộc đáng kể vào người lái. Trong trường hợp này, người lái là một bộ điều khiển PI. Phong cách lái xe có thể được xác định bằng cách điều chỉnh các thông số của bộ điều khiển.</a:t>
            </a:r>
            <a:endParaRPr lang="en-US">
              <a:latin typeface="+mj-lt"/>
              <a:cs typeface="Times New Roman" panose="02020603050405020304" pitchFamily="18" charset="0"/>
            </a:endParaRPr>
          </a:p>
        </p:txBody>
      </p:sp>
      <p:sp>
        <p:nvSpPr>
          <p:cNvPr id="6" name="Rectangle 8">
            <a:extLst>
              <a:ext uri="{FF2B5EF4-FFF2-40B4-BE49-F238E27FC236}">
                <a16:creationId xmlns:a16="http://schemas.microsoft.com/office/drawing/2014/main" id="{C278CC9E-D6B4-4220-AE2B-3D4B64401F35}"/>
              </a:ext>
            </a:extLst>
          </p:cNvPr>
          <p:cNvSpPr>
            <a:spLocks noChangeArrowheads="1"/>
          </p:cNvSpPr>
          <p:nvPr/>
        </p:nvSpPr>
        <p:spPr bwMode="auto">
          <a:xfrm>
            <a:off x="2590800" y="1139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image19.jpeg">
            <a:extLst>
              <a:ext uri="{FF2B5EF4-FFF2-40B4-BE49-F238E27FC236}">
                <a16:creationId xmlns:a16="http://schemas.microsoft.com/office/drawing/2014/main" id="{21DDE8AB-C157-4FD6-A80E-8A208B807546}"/>
              </a:ext>
            </a:extLst>
          </p:cNvPr>
          <p:cNvPicPr>
            <a:picLocks noChangeAspect="1"/>
          </p:cNvPicPr>
          <p:nvPr/>
        </p:nvPicPr>
        <p:blipFill>
          <a:blip r:embed="rId2" cstate="print"/>
          <a:stretch>
            <a:fillRect/>
          </a:stretch>
        </p:blipFill>
        <p:spPr>
          <a:xfrm>
            <a:off x="1981200" y="2415973"/>
            <a:ext cx="8229600" cy="3760959"/>
          </a:xfrm>
          <a:prstGeom prst="rect">
            <a:avLst/>
          </a:prstGeom>
        </p:spPr>
      </p:pic>
    </p:spTree>
    <p:extLst>
      <p:ext uri="{BB962C8B-B14F-4D97-AF65-F5344CB8AC3E}">
        <p14:creationId xmlns:p14="http://schemas.microsoft.com/office/powerpoint/2010/main" val="229218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29</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Drive Control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571500" y="914400"/>
            <a:ext cx="11049000" cy="369332"/>
          </a:xfrm>
          <a:prstGeom prst="rect">
            <a:avLst/>
          </a:prstGeom>
          <a:noFill/>
        </p:spPr>
        <p:txBody>
          <a:bodyPr wrap="square" rtlCol="0">
            <a:spAutoFit/>
          </a:bodyPr>
          <a:lstStyle/>
          <a:p>
            <a:pPr marL="285750" indent="-285750" algn="just">
              <a:buFont typeface="Wingdings" panose="05000000000000000000" pitchFamily="2" charset="2"/>
              <a:buChar char="v"/>
            </a:pPr>
            <a:r>
              <a:rPr lang="en-US">
                <a:solidFill>
                  <a:srgbClr val="374151"/>
                </a:solidFill>
                <a:effectLst/>
                <a:latin typeface="Times New Roman" panose="02020603050405020304" pitchFamily="18" charset="0"/>
                <a:cs typeface="Times New Roman" panose="02020603050405020304" pitchFamily="18" charset="0"/>
              </a:rPr>
              <a:t>Trong cài đặt điều khiển, các đường đặc trưng của pendal phanh và pendal ga cũng có thể được xác định.</a:t>
            </a:r>
            <a:endParaRPr lang="en-US">
              <a:latin typeface="Times New Roman" panose="02020603050405020304" pitchFamily="18" charset="0"/>
              <a:cs typeface="Times New Roman" panose="02020603050405020304" pitchFamily="18" charset="0"/>
            </a:endParaRPr>
          </a:p>
        </p:txBody>
      </p:sp>
      <p:sp>
        <p:nvSpPr>
          <p:cNvPr id="6" name="Rectangle 8">
            <a:extLst>
              <a:ext uri="{FF2B5EF4-FFF2-40B4-BE49-F238E27FC236}">
                <a16:creationId xmlns:a16="http://schemas.microsoft.com/office/drawing/2014/main" id="{C278CC9E-D6B4-4220-AE2B-3D4B64401F35}"/>
              </a:ext>
            </a:extLst>
          </p:cNvPr>
          <p:cNvSpPr>
            <a:spLocks noChangeArrowheads="1"/>
          </p:cNvSpPr>
          <p:nvPr/>
        </p:nvSpPr>
        <p:spPr bwMode="auto">
          <a:xfrm>
            <a:off x="2590800" y="1139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27258DEF-B337-4179-A8ED-340B0980DD72}"/>
              </a:ext>
            </a:extLst>
          </p:cNvPr>
          <p:cNvPicPr>
            <a:picLocks noChangeAspect="1"/>
          </p:cNvPicPr>
          <p:nvPr/>
        </p:nvPicPr>
        <p:blipFill>
          <a:blip r:embed="rId2"/>
          <a:stretch>
            <a:fillRect/>
          </a:stretch>
        </p:blipFill>
        <p:spPr>
          <a:xfrm>
            <a:off x="636779" y="1761159"/>
            <a:ext cx="5173180" cy="3407864"/>
          </a:xfrm>
          <a:prstGeom prst="rect">
            <a:avLst/>
          </a:prstGeom>
          <a:ln>
            <a:solidFill>
              <a:schemeClr val="tx1"/>
            </a:solidFill>
          </a:ln>
        </p:spPr>
      </p:pic>
      <p:pic>
        <p:nvPicPr>
          <p:cNvPr id="7" name="Picture 6">
            <a:extLst>
              <a:ext uri="{FF2B5EF4-FFF2-40B4-BE49-F238E27FC236}">
                <a16:creationId xmlns:a16="http://schemas.microsoft.com/office/drawing/2014/main" id="{923ADA1C-6A3B-4940-8E7A-DA8D729A678F}"/>
              </a:ext>
            </a:extLst>
          </p:cNvPr>
          <p:cNvPicPr>
            <a:picLocks noChangeAspect="1"/>
          </p:cNvPicPr>
          <p:nvPr/>
        </p:nvPicPr>
        <p:blipFill>
          <a:blip r:embed="rId3"/>
          <a:stretch>
            <a:fillRect/>
          </a:stretch>
        </p:blipFill>
        <p:spPr>
          <a:xfrm>
            <a:off x="6243881" y="1761160"/>
            <a:ext cx="5311340" cy="3407864"/>
          </a:xfrm>
          <a:prstGeom prst="rect">
            <a:avLst/>
          </a:prstGeom>
          <a:ln>
            <a:solidFill>
              <a:schemeClr val="tx1"/>
            </a:solidFill>
          </a:ln>
        </p:spPr>
      </p:pic>
      <p:sp>
        <p:nvSpPr>
          <p:cNvPr id="9" name="TextBox 8">
            <a:extLst>
              <a:ext uri="{FF2B5EF4-FFF2-40B4-BE49-F238E27FC236}">
                <a16:creationId xmlns:a16="http://schemas.microsoft.com/office/drawing/2014/main" id="{24D68E61-5ED3-44FA-AECA-4EF283E18A32}"/>
              </a:ext>
            </a:extLst>
          </p:cNvPr>
          <p:cNvSpPr txBox="1"/>
          <p:nvPr/>
        </p:nvSpPr>
        <p:spPr>
          <a:xfrm>
            <a:off x="2057400" y="5315604"/>
            <a:ext cx="327660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Accelerator Pedal</a:t>
            </a:r>
          </a:p>
        </p:txBody>
      </p:sp>
      <p:sp>
        <p:nvSpPr>
          <p:cNvPr id="12" name="TextBox 11">
            <a:extLst>
              <a:ext uri="{FF2B5EF4-FFF2-40B4-BE49-F238E27FC236}">
                <a16:creationId xmlns:a16="http://schemas.microsoft.com/office/drawing/2014/main" id="{20C47252-E741-4F14-8420-6C3B85E01053}"/>
              </a:ext>
            </a:extLst>
          </p:cNvPr>
          <p:cNvSpPr txBox="1"/>
          <p:nvPr/>
        </p:nvSpPr>
        <p:spPr>
          <a:xfrm>
            <a:off x="8282085" y="5303027"/>
            <a:ext cx="327660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Brake Pedal</a:t>
            </a:r>
          </a:p>
        </p:txBody>
      </p:sp>
    </p:spTree>
    <p:extLst>
      <p:ext uri="{BB962C8B-B14F-4D97-AF65-F5344CB8AC3E}">
        <p14:creationId xmlns:p14="http://schemas.microsoft.com/office/powerpoint/2010/main" val="403982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8171563"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lang="en-US" spc="-100" dirty="0"/>
          </a:p>
        </p:txBody>
      </p:sp>
      <p:sp>
        <p:nvSpPr>
          <p:cNvPr id="5" name="object 5"/>
          <p:cNvSpPr txBox="1"/>
          <p:nvPr/>
        </p:nvSpPr>
        <p:spPr>
          <a:xfrm>
            <a:off x="5791200" y="1033843"/>
            <a:ext cx="5127625" cy="3915816"/>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7685" indent="-515620">
              <a:lnSpc>
                <a:spcPct val="100000"/>
              </a:lnSpc>
              <a:spcBef>
                <a:spcPts val="95"/>
              </a:spcBef>
              <a:buAutoNum type="arabicPeriod" startAt="2"/>
              <a:tabLst>
                <a:tab pos="527685" algn="l"/>
                <a:tab pos="528320" algn="l"/>
              </a:tabLst>
            </a:pPr>
            <a:r>
              <a:rPr lang="en-US" sz="2800" b="1" spc="-120">
                <a:solidFill>
                  <a:srgbClr val="BEBEBE"/>
                </a:solidFill>
                <a:latin typeface="Tahoma"/>
                <a:cs typeface="Tahoma"/>
              </a:rPr>
              <a:t>Tổng quan</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solidFill>
                  <a:srgbClr val="BEBEBE"/>
                </a:solidFill>
                <a:latin typeface="Tahoma"/>
                <a:cs typeface="Tahoma"/>
              </a:rPr>
              <a:t>Cách tạo Project</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Mô phỏng</a:t>
            </a:r>
          </a:p>
          <a:p>
            <a:pPr marL="527685" indent="-515620">
              <a:lnSpc>
                <a:spcPct val="100000"/>
              </a:lnSpc>
              <a:buAutoNum type="arabicPeriod" startAt="2"/>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luận</a:t>
            </a:r>
            <a:endParaRPr lang="en-US" sz="2800">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2674361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30</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5524500" cy="396904"/>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Tạo Project // Drive Control </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EAE219B-F963-433F-B336-80526E51DE48}"/>
              </a:ext>
            </a:extLst>
          </p:cNvPr>
          <p:cNvSpPr txBox="1"/>
          <p:nvPr/>
        </p:nvSpPr>
        <p:spPr>
          <a:xfrm>
            <a:off x="571500" y="914400"/>
            <a:ext cx="11049000" cy="646331"/>
          </a:xfrm>
          <a:prstGeom prst="rect">
            <a:avLst/>
          </a:prstGeom>
          <a:noFill/>
        </p:spPr>
        <p:txBody>
          <a:bodyPr wrap="square" rtlCol="0">
            <a:spAutoFit/>
          </a:bodyPr>
          <a:lstStyle/>
          <a:p>
            <a:pPr marL="285750" indent="-285750" algn="just">
              <a:buFont typeface="Wingdings" panose="05000000000000000000" pitchFamily="2" charset="2"/>
              <a:buChar char="v"/>
            </a:pPr>
            <a:r>
              <a:rPr lang="en-US">
                <a:latin typeface="Times New Roman" panose="02020603050405020304" pitchFamily="18" charset="0"/>
                <a:cs typeface="Times New Roman" panose="02020603050405020304" pitchFamily="18" charset="0"/>
              </a:rPr>
              <a:t>Ngoài ra ta cũng có thể tác động điều khiển bằng lập trình dựa trên các hàm ngôn ngữ C. Sử dụng bộ điều khiên PI điều khiển vận tốc. Ở đây ta chọn Kc = 1, Ti = 2.</a:t>
            </a:r>
          </a:p>
        </p:txBody>
      </p:sp>
      <p:sp>
        <p:nvSpPr>
          <p:cNvPr id="6" name="Rectangle 8">
            <a:extLst>
              <a:ext uri="{FF2B5EF4-FFF2-40B4-BE49-F238E27FC236}">
                <a16:creationId xmlns:a16="http://schemas.microsoft.com/office/drawing/2014/main" id="{C278CC9E-D6B4-4220-AE2B-3D4B64401F35}"/>
              </a:ext>
            </a:extLst>
          </p:cNvPr>
          <p:cNvSpPr>
            <a:spLocks noChangeArrowheads="1"/>
          </p:cNvSpPr>
          <p:nvPr/>
        </p:nvSpPr>
        <p:spPr bwMode="auto">
          <a:xfrm>
            <a:off x="2590800" y="11395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CE4EC4FD-66F2-4C02-94FF-6FA8848F93A4}"/>
              </a:ext>
            </a:extLst>
          </p:cNvPr>
          <p:cNvPicPr>
            <a:picLocks noChangeAspect="1"/>
          </p:cNvPicPr>
          <p:nvPr/>
        </p:nvPicPr>
        <p:blipFill>
          <a:blip r:embed="rId2"/>
          <a:stretch>
            <a:fillRect/>
          </a:stretch>
        </p:blipFill>
        <p:spPr>
          <a:xfrm>
            <a:off x="646760" y="1734207"/>
            <a:ext cx="5449240" cy="3538537"/>
          </a:xfrm>
          <a:prstGeom prst="rect">
            <a:avLst/>
          </a:prstGeom>
          <a:ln>
            <a:solidFill>
              <a:schemeClr val="tx1"/>
            </a:solidFill>
          </a:ln>
        </p:spPr>
      </p:pic>
      <p:pic>
        <p:nvPicPr>
          <p:cNvPr id="16" name="Picture 15">
            <a:extLst>
              <a:ext uri="{FF2B5EF4-FFF2-40B4-BE49-F238E27FC236}">
                <a16:creationId xmlns:a16="http://schemas.microsoft.com/office/drawing/2014/main" id="{C0672551-EF8C-43EB-85FA-1EE0F05BE89E}"/>
              </a:ext>
            </a:extLst>
          </p:cNvPr>
          <p:cNvPicPr>
            <a:picLocks noChangeAspect="1"/>
          </p:cNvPicPr>
          <p:nvPr/>
        </p:nvPicPr>
        <p:blipFill rotWithShape="1">
          <a:blip r:embed="rId3"/>
          <a:srcRect t="1" r="31314" b="44607"/>
          <a:stretch/>
        </p:blipFill>
        <p:spPr>
          <a:xfrm>
            <a:off x="6477001" y="1734208"/>
            <a:ext cx="5369686" cy="3538536"/>
          </a:xfrm>
          <a:prstGeom prst="rect">
            <a:avLst/>
          </a:prstGeom>
          <a:ln>
            <a:solidFill>
              <a:schemeClr val="tx1"/>
            </a:solidFill>
          </a:ln>
        </p:spPr>
      </p:pic>
      <p:sp>
        <p:nvSpPr>
          <p:cNvPr id="17" name="TextBox 16">
            <a:extLst>
              <a:ext uri="{FF2B5EF4-FFF2-40B4-BE49-F238E27FC236}">
                <a16:creationId xmlns:a16="http://schemas.microsoft.com/office/drawing/2014/main" id="{670ADC76-1275-4A6A-97BB-EBA319D69482}"/>
              </a:ext>
            </a:extLst>
          </p:cNvPr>
          <p:cNvSpPr txBox="1"/>
          <p:nvPr/>
        </p:nvSpPr>
        <p:spPr>
          <a:xfrm>
            <a:off x="2057400" y="5315604"/>
            <a:ext cx="327660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C Function of Drive Control</a:t>
            </a:r>
          </a:p>
        </p:txBody>
      </p:sp>
      <p:sp>
        <p:nvSpPr>
          <p:cNvPr id="18" name="TextBox 17">
            <a:extLst>
              <a:ext uri="{FF2B5EF4-FFF2-40B4-BE49-F238E27FC236}">
                <a16:creationId xmlns:a16="http://schemas.microsoft.com/office/drawing/2014/main" id="{28518A0A-955B-4D96-A23E-EC5C5B8F90F1}"/>
              </a:ext>
            </a:extLst>
          </p:cNvPr>
          <p:cNvSpPr txBox="1"/>
          <p:nvPr/>
        </p:nvSpPr>
        <p:spPr>
          <a:xfrm>
            <a:off x="8721436" y="5315604"/>
            <a:ext cx="327660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PI Control</a:t>
            </a:r>
          </a:p>
        </p:txBody>
      </p:sp>
    </p:spTree>
    <p:extLst>
      <p:ext uri="{BB962C8B-B14F-4D97-AF65-F5344CB8AC3E}">
        <p14:creationId xmlns:p14="http://schemas.microsoft.com/office/powerpoint/2010/main" val="150868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7522591"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spc="-100" dirty="0"/>
          </a:p>
        </p:txBody>
      </p:sp>
      <p:sp>
        <p:nvSpPr>
          <p:cNvPr id="5" name="object 5"/>
          <p:cNvSpPr txBox="1"/>
          <p:nvPr/>
        </p:nvSpPr>
        <p:spPr>
          <a:xfrm>
            <a:off x="5791200" y="1033843"/>
            <a:ext cx="5127625" cy="3967112"/>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Tổng quan</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Tạo Project</a:t>
            </a:r>
          </a:p>
          <a:p>
            <a:pPr marL="526415" indent="-514350">
              <a:lnSpc>
                <a:spcPct val="100000"/>
              </a:lnSpc>
              <a:spcBef>
                <a:spcPts val="95"/>
              </a:spcBef>
              <a:buAutoNum type="arabicPeriod"/>
              <a:tabLst>
                <a:tab pos="527685" algn="l"/>
                <a:tab pos="528320" algn="l"/>
              </a:tabLst>
            </a:pPr>
            <a:endParaRPr lang="en-US" sz="2800" b="1" spc="-120">
              <a:latin typeface="Tahoma"/>
              <a:cs typeface="Tahoma"/>
            </a:endParaRPr>
          </a:p>
          <a:p>
            <a:pPr marL="12065">
              <a:lnSpc>
                <a:spcPct val="100000"/>
              </a:lnSpc>
              <a:spcBef>
                <a:spcPts val="95"/>
              </a:spcBef>
              <a:tabLst>
                <a:tab pos="527685" algn="l"/>
                <a:tab pos="528320" algn="l"/>
              </a:tabLst>
            </a:pPr>
            <a:r>
              <a:rPr lang="en-US" sz="2800" b="1" spc="-120">
                <a:latin typeface="Tahoma"/>
                <a:cs typeface="Tahoma"/>
              </a:rPr>
              <a:t>4.  	Mô phỏng</a:t>
            </a:r>
            <a:endParaRPr lang="en-US" sz="2800">
              <a:latin typeface="Tahoma"/>
              <a:cs typeface="Tahoma"/>
            </a:endParaRPr>
          </a:p>
          <a:p>
            <a:pPr marL="12065">
              <a:lnSpc>
                <a:spcPct val="100000"/>
              </a:lnSpc>
              <a:tabLst>
                <a:tab pos="527685" algn="l"/>
                <a:tab pos="528320" algn="l"/>
              </a:tabLst>
            </a:pPr>
            <a:endParaRPr lang="en-US" sz="2800" b="1" spc="-70">
              <a:solidFill>
                <a:srgbClr val="BEBEBE"/>
              </a:solidFill>
              <a:latin typeface="Tahoma"/>
              <a:cs typeface="Tahoma"/>
            </a:endParaRPr>
          </a:p>
          <a:p>
            <a:pPr marL="12065">
              <a:lnSpc>
                <a:spcPct val="100000"/>
              </a:lnSpc>
              <a:tabLst>
                <a:tab pos="527685" algn="l"/>
                <a:tab pos="528320" algn="l"/>
              </a:tabLst>
            </a:pPr>
            <a:r>
              <a:rPr lang="en-US" sz="2800" b="1" spc="-70">
                <a:solidFill>
                  <a:srgbClr val="BEBEBE"/>
                </a:solidFill>
                <a:latin typeface="Tahoma"/>
                <a:cs typeface="Tahoma"/>
              </a:rPr>
              <a:t>5.  	Kết luận</a:t>
            </a:r>
            <a:endParaRPr lang="en-US" sz="2800">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209896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32</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Mô phỏng</a:t>
            </a:r>
            <a:endParaRPr lang="en-US" sz="2500" kern="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3BE3706-D51B-4311-BFF1-21F4A181FD00}"/>
              </a:ext>
            </a:extLst>
          </p:cNvPr>
          <p:cNvPicPr>
            <a:picLocks noChangeAspect="1"/>
          </p:cNvPicPr>
          <p:nvPr/>
        </p:nvPicPr>
        <p:blipFill rotWithShape="1">
          <a:blip r:embed="rId2"/>
          <a:srcRect b="7778"/>
          <a:stretch/>
        </p:blipFill>
        <p:spPr>
          <a:xfrm>
            <a:off x="2057400" y="1595367"/>
            <a:ext cx="8909286" cy="4621692"/>
          </a:xfrm>
          <a:prstGeom prst="rect">
            <a:avLst/>
          </a:prstGeom>
          <a:ln>
            <a:solidFill>
              <a:schemeClr val="tx1"/>
            </a:solidFill>
          </a:ln>
        </p:spPr>
      </p:pic>
      <p:sp>
        <p:nvSpPr>
          <p:cNvPr id="4" name="TextBox 3">
            <a:extLst>
              <a:ext uri="{FF2B5EF4-FFF2-40B4-BE49-F238E27FC236}">
                <a16:creationId xmlns:a16="http://schemas.microsoft.com/office/drawing/2014/main" id="{3A17A99C-D05C-489D-BB47-DA64E5328B62}"/>
              </a:ext>
            </a:extLst>
          </p:cNvPr>
          <p:cNvSpPr txBox="1"/>
          <p:nvPr/>
        </p:nvSpPr>
        <p:spPr>
          <a:xfrm>
            <a:off x="838200" y="914400"/>
            <a:ext cx="10668000" cy="646331"/>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Sau khi cài đặt thông số môi trường, thành phần, chọn </a:t>
            </a:r>
            <a:r>
              <a:rPr lang="en-US" b="1" i="1">
                <a:latin typeface="Times New Roman" panose="02020603050405020304" pitchFamily="18" charset="0"/>
                <a:cs typeface="Times New Roman" panose="02020603050405020304" pitchFamily="18" charset="0"/>
              </a:rPr>
              <a:t>Simulations</a:t>
            </a:r>
            <a:r>
              <a:rPr lang="en-US">
                <a:latin typeface="Times New Roman" panose="02020603050405020304" pitchFamily="18" charset="0"/>
                <a:cs typeface="Times New Roman" panose="02020603050405020304" pitchFamily="18" charset="0"/>
              </a:rPr>
              <a:t>, rồi chọn </a:t>
            </a:r>
            <a:r>
              <a:rPr lang="en-US" b="1" i="1">
                <a:latin typeface="Times New Roman" panose="02020603050405020304" pitchFamily="18" charset="0"/>
                <a:cs typeface="Times New Roman" panose="02020603050405020304" pitchFamily="18" charset="0"/>
              </a:rPr>
              <a:t>Run</a:t>
            </a:r>
            <a:r>
              <a:rPr lang="en-US">
                <a:latin typeface="Times New Roman" panose="02020603050405020304" pitchFamily="18" charset="0"/>
                <a:cs typeface="Times New Roman" panose="02020603050405020304" pitchFamily="18" charset="0"/>
              </a:rPr>
              <a:t> để bắt đầu mô phỏng. Những đường đặc tính cơ bản sẽ được mô phỏng như: vận tốc, thông số pin, năng lượng tiêu thụ, thông số bánh xe,…</a:t>
            </a:r>
          </a:p>
        </p:txBody>
      </p:sp>
    </p:spTree>
    <p:extLst>
      <p:ext uri="{BB962C8B-B14F-4D97-AF65-F5344CB8AC3E}">
        <p14:creationId xmlns:p14="http://schemas.microsoft.com/office/powerpoint/2010/main" val="130547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33</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Mô phỏng</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17A99C-D05C-489D-BB47-DA64E5328B62}"/>
              </a:ext>
            </a:extLst>
          </p:cNvPr>
          <p:cNvSpPr txBox="1"/>
          <p:nvPr/>
        </p:nvSpPr>
        <p:spPr>
          <a:xfrm>
            <a:off x="838199" y="914400"/>
            <a:ext cx="10755121" cy="923330"/>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Times New Roman" panose="02020603050405020304" pitchFamily="18" charset="0"/>
                <a:cs typeface="Times New Roman" panose="02020603050405020304" pitchFamily="18" charset="0"/>
              </a:rPr>
              <a:t>Kết quả có thể được đánh giá và hiển thị bên Results Tab. </a:t>
            </a:r>
            <a:r>
              <a:rPr lang="vi-VN" b="0" i="0">
                <a:effectLst/>
                <a:latin typeface="Times New Roman" panose="02020603050405020304" pitchFamily="18" charset="0"/>
                <a:cs typeface="Times New Roman" panose="02020603050405020304" pitchFamily="18" charset="0"/>
              </a:rPr>
              <a:t>Như có thể thấy trong hình vẽ, một mô phỏng trong 200 giây của một mô hình phức tạp như vậy chỉ mất hơn một giây trên một máy tính thông thường. Điều này là do mô hình dựa trên các đặc điểm của các yếu tố trên đường cong và bản đồ đo đạc</a:t>
            </a:r>
            <a:r>
              <a:rPr lang="en-US" b="0" i="0">
                <a:effectLst/>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pic>
        <p:nvPicPr>
          <p:cNvPr id="6" name="image21.jpeg">
            <a:extLst>
              <a:ext uri="{FF2B5EF4-FFF2-40B4-BE49-F238E27FC236}">
                <a16:creationId xmlns:a16="http://schemas.microsoft.com/office/drawing/2014/main" id="{15227C22-B8C5-46F5-917A-8DAAB7415BC3}"/>
              </a:ext>
            </a:extLst>
          </p:cNvPr>
          <p:cNvPicPr>
            <a:picLocks noChangeAspect="1"/>
          </p:cNvPicPr>
          <p:nvPr/>
        </p:nvPicPr>
        <p:blipFill>
          <a:blip r:embed="rId2" cstate="print"/>
          <a:stretch>
            <a:fillRect/>
          </a:stretch>
        </p:blipFill>
        <p:spPr>
          <a:xfrm>
            <a:off x="1988087" y="1837730"/>
            <a:ext cx="8455343" cy="4379497"/>
          </a:xfrm>
          <a:prstGeom prst="rect">
            <a:avLst/>
          </a:prstGeom>
        </p:spPr>
      </p:pic>
    </p:spTree>
    <p:extLst>
      <p:ext uri="{BB962C8B-B14F-4D97-AF65-F5344CB8AC3E}">
        <p14:creationId xmlns:p14="http://schemas.microsoft.com/office/powerpoint/2010/main" val="366809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7522591"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spc="-100" dirty="0"/>
          </a:p>
        </p:txBody>
      </p:sp>
      <p:sp>
        <p:nvSpPr>
          <p:cNvPr id="5" name="object 5"/>
          <p:cNvSpPr txBox="1"/>
          <p:nvPr/>
        </p:nvSpPr>
        <p:spPr>
          <a:xfrm>
            <a:off x="5791200" y="1033843"/>
            <a:ext cx="5127625" cy="4423647"/>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Tổng quan</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Tạo Project</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Mô phỏng</a:t>
            </a:r>
          </a:p>
          <a:p>
            <a:pPr marL="526415" indent="-514350">
              <a:lnSpc>
                <a:spcPct val="100000"/>
              </a:lnSpc>
              <a:spcBef>
                <a:spcPts val="95"/>
              </a:spcBef>
              <a:buAutoNum type="arabicPeriod"/>
              <a:tabLst>
                <a:tab pos="527685" algn="l"/>
                <a:tab pos="528320" algn="l"/>
              </a:tabLst>
            </a:pPr>
            <a:endParaRPr lang="en-US" sz="2800" b="1" spc="-120">
              <a:latin typeface="Tahoma"/>
              <a:cs typeface="Tahoma"/>
            </a:endParaRPr>
          </a:p>
          <a:p>
            <a:pPr marL="12065">
              <a:lnSpc>
                <a:spcPct val="100000"/>
              </a:lnSpc>
              <a:spcBef>
                <a:spcPts val="95"/>
              </a:spcBef>
              <a:tabLst>
                <a:tab pos="527685" algn="l"/>
                <a:tab pos="528320" algn="l"/>
              </a:tabLst>
            </a:pPr>
            <a:r>
              <a:rPr lang="en-US" sz="2800" b="1" spc="-120">
                <a:latin typeface="Tahoma"/>
                <a:cs typeface="Tahoma"/>
              </a:rPr>
              <a:t>5. 	Kết luận</a:t>
            </a:r>
            <a:endParaRPr lang="en-US" sz="2800">
              <a:latin typeface="Tahoma"/>
              <a:cs typeface="Tahoma"/>
            </a:endParaRPr>
          </a:p>
          <a:p>
            <a:pPr marL="12065">
              <a:lnSpc>
                <a:spcPct val="100000"/>
              </a:lnSpc>
              <a:tabLst>
                <a:tab pos="527685" algn="l"/>
                <a:tab pos="528320" algn="l"/>
              </a:tabLst>
            </a:pPr>
            <a:endParaRPr lang="en-US" sz="2800" b="1" spc="-70">
              <a:solidFill>
                <a:srgbClr val="BEBEBE"/>
              </a:solidFill>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33474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35</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Kết luận</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BF952B-2DBA-411D-B99B-6C79279D04A4}"/>
              </a:ext>
            </a:extLst>
          </p:cNvPr>
          <p:cNvSpPr txBox="1"/>
          <p:nvPr/>
        </p:nvSpPr>
        <p:spPr>
          <a:xfrm>
            <a:off x="838199" y="1143000"/>
            <a:ext cx="10755121"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a:latin typeface="+mj-lt"/>
              </a:rPr>
              <a:t> </a:t>
            </a:r>
            <a:r>
              <a:rPr lang="vi-VN">
                <a:latin typeface="+mj-lt"/>
              </a:rPr>
              <a:t>CRUISE M mô phỏng tất cả các lĩnh vực vật lý quan trọng xảy ra trong một phương tiện. Điều này bao gồm mạng điện, hệ thống điều chỉnh nhiệt độ bao gồm mạch điều hòa không khí, hệ thống cơ học và nhiệt động, và một mạng dữ liệu và chức năng chung cho các nhiệm vụ điều khiển. Trong các </a:t>
            </a:r>
            <a:r>
              <a:rPr lang="en-US">
                <a:latin typeface="Times New Roman" panose="02020603050405020304" pitchFamily="18" charset="0"/>
                <a:cs typeface="Times New Roman" panose="02020603050405020304" pitchFamily="18" charset="0"/>
              </a:rPr>
              <a:t>mô hình</a:t>
            </a:r>
            <a:r>
              <a:rPr lang="vi-VN">
                <a:latin typeface="Times New Roman" panose="02020603050405020304" pitchFamily="18" charset="0"/>
                <a:cs typeface="Times New Roman" panose="02020603050405020304" pitchFamily="18" charset="0"/>
              </a:rPr>
              <a:t> </a:t>
            </a:r>
            <a:r>
              <a:rPr lang="vi-VN">
                <a:latin typeface="+mj-lt"/>
              </a:rPr>
              <a:t>này, phần mềm mô phỏng hoá phức tạp các quá trình hóa học phản ứng cho các quá trình điện hóa, xúc tác không đồng nhất hoặc phản ứng khí đồng nhất. Điều này cho phép</a:t>
            </a:r>
            <a:r>
              <a:rPr lang="en-US">
                <a:latin typeface="+mj-lt"/>
              </a:rPr>
              <a:t> </a:t>
            </a:r>
            <a:r>
              <a:rPr lang="en-US">
                <a:latin typeface="Times New Roman" panose="02020603050405020304" pitchFamily="18" charset="0"/>
                <a:ea typeface="Tahoma" panose="020B0604030504040204" pitchFamily="34" charset="0"/>
                <a:cs typeface="Times New Roman" panose="02020603050405020304" pitchFamily="18" charset="0"/>
              </a:rPr>
              <a:t>chúng</a:t>
            </a:r>
            <a:r>
              <a:rPr lang="vi-VN">
                <a:latin typeface="+mj-lt"/>
              </a:rPr>
              <a:t> </a:t>
            </a:r>
            <a:r>
              <a:rPr lang="en-US">
                <a:latin typeface="Times New Roman" panose="02020603050405020304" pitchFamily="18" charset="0"/>
                <a:cs typeface="Times New Roman" panose="02020603050405020304" pitchFamily="18" charset="0"/>
              </a:rPr>
              <a:t>ta</a:t>
            </a:r>
            <a:r>
              <a:rPr lang="en-US">
                <a:latin typeface="+mj-lt"/>
              </a:rPr>
              <a:t> </a:t>
            </a:r>
            <a:r>
              <a:rPr lang="vi-VN">
                <a:latin typeface="+mj-lt"/>
              </a:rPr>
              <a:t>thiết kế và tối ưu hóa cả các hệ</a:t>
            </a:r>
            <a:r>
              <a:rPr lang="en-US">
                <a:latin typeface="+mj-lt"/>
              </a:rPr>
              <a:t> </a:t>
            </a:r>
            <a:r>
              <a:rPr lang="en-US">
                <a:latin typeface="Times New Roman" panose="02020603050405020304" pitchFamily="18" charset="0"/>
                <a:cs typeface="Times New Roman" panose="02020603050405020304" pitchFamily="18" charset="0"/>
              </a:rPr>
              <a:t>phụ</a:t>
            </a:r>
            <a:r>
              <a:rPr lang="vi-VN">
                <a:latin typeface="+mj-lt"/>
              </a:rPr>
              <a:t> và toàn bộ hệ thống trong một</a:t>
            </a:r>
            <a:r>
              <a:rPr lang="en-US">
                <a:latin typeface="+mj-lt"/>
              </a:rPr>
              <a:t> </a:t>
            </a:r>
            <a:r>
              <a:rPr lang="en-US">
                <a:latin typeface="Times New Roman" panose="02020603050405020304" pitchFamily="18" charset="0"/>
                <a:cs typeface="Times New Roman" panose="02020603050405020304" pitchFamily="18" charset="0"/>
              </a:rPr>
              <a:t>mô hình</a:t>
            </a:r>
            <a:r>
              <a:rPr lang="vi-VN">
                <a:latin typeface="Times New Roman" panose="02020603050405020304" pitchFamily="18" charset="0"/>
                <a:cs typeface="Times New Roman" panose="02020603050405020304" pitchFamily="18" charset="0"/>
              </a:rPr>
              <a:t> </a:t>
            </a:r>
            <a:r>
              <a:rPr lang="vi-VN">
                <a:latin typeface="+mj-lt"/>
              </a:rPr>
              <a:t>chi tiết.</a:t>
            </a:r>
            <a:endParaRPr lang="en-US">
              <a:latin typeface="+mj-lt"/>
            </a:endParaRPr>
          </a:p>
        </p:txBody>
      </p:sp>
    </p:spTree>
    <p:extLst>
      <p:ext uri="{BB962C8B-B14F-4D97-AF65-F5344CB8AC3E}">
        <p14:creationId xmlns:p14="http://schemas.microsoft.com/office/powerpoint/2010/main" val="25717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36</a:t>
            </a:fld>
            <a:endParaRPr spc="-70" dirty="0"/>
          </a:p>
        </p:txBody>
      </p:sp>
      <p:sp>
        <p:nvSpPr>
          <p:cNvPr id="11" name="object 2">
            <a:extLst>
              <a:ext uri="{FF2B5EF4-FFF2-40B4-BE49-F238E27FC236}">
                <a16:creationId xmlns:a16="http://schemas.microsoft.com/office/drawing/2014/main" id="{E5AB1665-BCAD-462F-BE4F-F18CCE48D6E3}"/>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Hướng phát triển của đề tài</a:t>
            </a:r>
            <a:endParaRPr lang="en-US" sz="2500" kern="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6BF952B-2DBA-411D-B99B-6C79279D04A4}"/>
              </a:ext>
            </a:extLst>
          </p:cNvPr>
          <p:cNvSpPr txBox="1"/>
          <p:nvPr/>
        </p:nvSpPr>
        <p:spPr>
          <a:xfrm>
            <a:off x="838199" y="1143000"/>
            <a:ext cx="10755121"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a:latin typeface="+mj-lt"/>
              </a:rPr>
              <a:t> </a:t>
            </a:r>
            <a:r>
              <a:rPr lang="en-US">
                <a:latin typeface="Times New Roman" panose="02020603050405020304" pitchFamily="18" charset="0"/>
                <a:cs typeface="Times New Roman" panose="02020603050405020304" pitchFamily="18" charset="0"/>
              </a:rPr>
              <a:t>Ở đề tài lần này, do sự hạn chế về thời gian và kiến thức cùng với phần mềm AVL Cruise M là phần mềm còn khá mới mẻ nên chúng em chỉ dừng lại ở xây dựng một mô hình về xe điện với truyền các thông số cơ bản, mô phỏng kiểm chứng trên phần mềm mà chưa đi sâu vào phân tích sự ảnh hưởng của các tham số đó với các thành phần của xe. Do đó, hướng phát triển của đề tài này, chúng em sẽ tiếp tục đi sâu vào phân tích sự ảnh hưởng của các tham số, phân tích đánh giá thông qua quan sát các đường đồ thị, đặc tính mô phỏng được trên phần mềm. Từ đó mà xây dựng một mô hình xe đầy đủ, mô phỏng đánh giá phương tiện trên các tình huống giao thông khác nhau,…</a:t>
            </a:r>
          </a:p>
        </p:txBody>
      </p:sp>
    </p:spTree>
    <p:extLst>
      <p:ext uri="{BB962C8B-B14F-4D97-AF65-F5344CB8AC3E}">
        <p14:creationId xmlns:p14="http://schemas.microsoft.com/office/powerpoint/2010/main" val="8232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81000" y="2895600"/>
            <a:ext cx="11277600" cy="674544"/>
          </a:xfrm>
          <a:prstGeom prst="rect">
            <a:avLst/>
          </a:prstGeom>
        </p:spPr>
        <p:txBody>
          <a:bodyPr vert="horz" wrap="square" lIns="0" tIns="12700" rIns="0" bIns="0" rtlCol="0">
            <a:spAutoFit/>
          </a:bodyPr>
          <a:lstStyle/>
          <a:p>
            <a:pPr marL="4328160" algn="ctr">
              <a:lnSpc>
                <a:spcPct val="100000"/>
              </a:lnSpc>
              <a:spcBef>
                <a:spcPts val="100"/>
              </a:spcBef>
            </a:pPr>
            <a:r>
              <a:rPr lang="en-US" sz="4300" spc="-80"/>
              <a:t>THANK YOU</a:t>
            </a:r>
            <a:endParaRPr lang="en-US" sz="4300" spc="-100" dirty="0"/>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75145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15484"/>
            <a:ext cx="4149090" cy="406400"/>
          </a:xfrm>
          <a:prstGeom prst="rect">
            <a:avLst/>
          </a:prstGeom>
        </p:spPr>
        <p:txBody>
          <a:bodyPr vert="horz" wrap="square" lIns="0" tIns="12065" rIns="0" bIns="0" rtlCol="0">
            <a:spAutoFit/>
          </a:bodyPr>
          <a:lstStyle/>
          <a:p>
            <a:pPr marL="12700">
              <a:spcBef>
                <a:spcPts val="95"/>
              </a:spcBef>
            </a:pPr>
            <a:r>
              <a:rPr lang="en-US" sz="2500">
                <a:solidFill>
                  <a:schemeClr val="bg1"/>
                </a:solidFill>
              </a:rPr>
              <a:t>Giới thiệu chung</a:t>
            </a:r>
            <a:endParaRPr sz="2500" dirty="0">
              <a:solidFill>
                <a:schemeClr val="bg1"/>
              </a:solidFill>
            </a:endParaRPr>
          </a:p>
        </p:txBody>
      </p:sp>
      <p:pic>
        <p:nvPicPr>
          <p:cNvPr id="4" name="Picture 3">
            <a:extLst>
              <a:ext uri="{FF2B5EF4-FFF2-40B4-BE49-F238E27FC236}">
                <a16:creationId xmlns:a16="http://schemas.microsoft.com/office/drawing/2014/main" id="{80BC3A00-CD04-4FA9-8467-823016546ED8}"/>
              </a:ext>
            </a:extLst>
          </p:cNvPr>
          <p:cNvPicPr>
            <a:picLocks noChangeAspect="1"/>
          </p:cNvPicPr>
          <p:nvPr/>
        </p:nvPicPr>
        <p:blipFill>
          <a:blip r:embed="rId2"/>
          <a:stretch>
            <a:fillRect/>
          </a:stretch>
        </p:blipFill>
        <p:spPr>
          <a:xfrm>
            <a:off x="4648200" y="990600"/>
            <a:ext cx="7235384" cy="4648200"/>
          </a:xfrm>
          <a:prstGeom prst="rect">
            <a:avLst/>
          </a:prstGeom>
          <a:ln>
            <a:solidFill>
              <a:schemeClr val="tx1"/>
            </a:solidFill>
          </a:ln>
        </p:spPr>
      </p:pic>
      <p:sp>
        <p:nvSpPr>
          <p:cNvPr id="5" name="TextBox 4">
            <a:extLst>
              <a:ext uri="{FF2B5EF4-FFF2-40B4-BE49-F238E27FC236}">
                <a16:creationId xmlns:a16="http://schemas.microsoft.com/office/drawing/2014/main" id="{CDC6F237-8E14-4158-8F2B-E19B599AC728}"/>
              </a:ext>
            </a:extLst>
          </p:cNvPr>
          <p:cNvSpPr txBox="1"/>
          <p:nvPr/>
        </p:nvSpPr>
        <p:spPr>
          <a:xfrm>
            <a:off x="550545" y="990600"/>
            <a:ext cx="3810000" cy="4801314"/>
          </a:xfrm>
          <a:prstGeom prst="rect">
            <a:avLst/>
          </a:prstGeom>
          <a:noFill/>
        </p:spPr>
        <p:txBody>
          <a:bodyPr wrap="square" rtlCol="0">
            <a:spAutoFit/>
          </a:bodyPr>
          <a:lstStyle/>
          <a:p>
            <a:pPr algn="just"/>
            <a:r>
              <a:rPr lang="en-US" sz="1800">
                <a:solidFill>
                  <a:srgbClr val="000000"/>
                </a:solidFill>
                <a:effectLst/>
                <a:latin typeface="Times New Roman" panose="02020603050405020304" pitchFamily="18" charset="0"/>
                <a:ea typeface="Calibri" panose="020F0502020204030204" pitchFamily="34" charset="0"/>
              </a:rPr>
              <a:t>Phần mềm AVL Cruise M là một phần mềm mô phỏng, có thể được sử dụng cho nhiều mục đích khác nhau. Nhiều nghiên cứu tập trung vào phân tích chuỗi chuyển động dựa trên chu trình lái xe khác nhau, cũng như so sánh các chu trình lái xe. Phần mềm này cho phép mô phỏng tiêu thụ nhiên liệu,… trong các tình huống giao thông khác nhau. Phân tích giảm thiếu khí thải CO2 hoặc giảm thiểu các chất gây hại là mục tiêu chính trong quá trình phát triển. Điều này có thể đạt được thông qua việc lựa chọn hệ thống truyền động tối ưu hoặc nâng cấp hệ thống truyền động nếu có.</a:t>
            </a:r>
          </a:p>
          <a:p>
            <a:endParaRPr lang="en-US"/>
          </a:p>
        </p:txBody>
      </p:sp>
    </p:spTree>
    <p:extLst>
      <p:ext uri="{BB962C8B-B14F-4D97-AF65-F5344CB8AC3E}">
        <p14:creationId xmlns:p14="http://schemas.microsoft.com/office/powerpoint/2010/main" val="1475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15484"/>
            <a:ext cx="4149090" cy="406400"/>
          </a:xfrm>
          <a:prstGeom prst="rect">
            <a:avLst/>
          </a:prstGeom>
        </p:spPr>
        <p:txBody>
          <a:bodyPr vert="horz" wrap="square" lIns="0" tIns="12065" rIns="0" bIns="0" rtlCol="0">
            <a:spAutoFit/>
          </a:bodyPr>
          <a:lstStyle/>
          <a:p>
            <a:pPr marL="12700">
              <a:spcBef>
                <a:spcPts val="95"/>
              </a:spcBef>
            </a:pPr>
            <a:r>
              <a:rPr lang="en-US" sz="2500">
                <a:solidFill>
                  <a:schemeClr val="bg1"/>
                </a:solidFill>
              </a:rPr>
              <a:t>Giới thiệu chung</a:t>
            </a:r>
            <a:endParaRPr sz="2500" dirty="0">
              <a:solidFill>
                <a:schemeClr val="bg1"/>
              </a:solidFill>
            </a:endParaRPr>
          </a:p>
        </p:txBody>
      </p:sp>
      <p:pic>
        <p:nvPicPr>
          <p:cNvPr id="9" name="Picture 8">
            <a:extLst>
              <a:ext uri="{FF2B5EF4-FFF2-40B4-BE49-F238E27FC236}">
                <a16:creationId xmlns:a16="http://schemas.microsoft.com/office/drawing/2014/main" id="{6FE64E2E-1FF7-4DF7-82BE-9144694655F6}"/>
              </a:ext>
            </a:extLst>
          </p:cNvPr>
          <p:cNvPicPr>
            <a:picLocks noChangeAspect="1"/>
          </p:cNvPicPr>
          <p:nvPr/>
        </p:nvPicPr>
        <p:blipFill rotWithShape="1">
          <a:blip r:embed="rId2"/>
          <a:srcRect b="5110"/>
          <a:stretch/>
        </p:blipFill>
        <p:spPr>
          <a:xfrm>
            <a:off x="980360" y="954754"/>
            <a:ext cx="10231278" cy="5288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EE4E2AAF-D7D3-4211-B95C-B67E72A3D4F5}"/>
              </a:ext>
            </a:extLst>
          </p:cNvPr>
          <p:cNvPicPr>
            <a:picLocks noChangeAspect="1"/>
          </p:cNvPicPr>
          <p:nvPr/>
        </p:nvPicPr>
        <p:blipFill>
          <a:blip r:embed="rId3"/>
          <a:stretch>
            <a:fillRect/>
          </a:stretch>
        </p:blipFill>
        <p:spPr>
          <a:xfrm>
            <a:off x="8934338" y="2074535"/>
            <a:ext cx="1619476" cy="1476581"/>
          </a:xfrm>
          <a:prstGeom prst="rect">
            <a:avLst/>
          </a:prstGeom>
        </p:spPr>
      </p:pic>
      <p:pic>
        <p:nvPicPr>
          <p:cNvPr id="13" name="Picture 12">
            <a:extLst>
              <a:ext uri="{FF2B5EF4-FFF2-40B4-BE49-F238E27FC236}">
                <a16:creationId xmlns:a16="http://schemas.microsoft.com/office/drawing/2014/main" id="{505683DE-D735-47CD-A657-59014AC97CBB}"/>
              </a:ext>
            </a:extLst>
          </p:cNvPr>
          <p:cNvPicPr>
            <a:picLocks noChangeAspect="1"/>
          </p:cNvPicPr>
          <p:nvPr/>
        </p:nvPicPr>
        <p:blipFill>
          <a:blip r:embed="rId4"/>
          <a:stretch>
            <a:fillRect/>
          </a:stretch>
        </p:blipFill>
        <p:spPr>
          <a:xfrm>
            <a:off x="8610600" y="3598812"/>
            <a:ext cx="2429214" cy="733527"/>
          </a:xfrm>
          <a:prstGeom prst="rect">
            <a:avLst/>
          </a:prstGeom>
        </p:spPr>
      </p:pic>
      <p:pic>
        <p:nvPicPr>
          <p:cNvPr id="14" name="Picture 13">
            <a:extLst>
              <a:ext uri="{FF2B5EF4-FFF2-40B4-BE49-F238E27FC236}">
                <a16:creationId xmlns:a16="http://schemas.microsoft.com/office/drawing/2014/main" id="{82AAE472-A201-463A-B259-C7FA100FBDAD}"/>
              </a:ext>
            </a:extLst>
          </p:cNvPr>
          <p:cNvPicPr>
            <a:picLocks noChangeAspect="1"/>
          </p:cNvPicPr>
          <p:nvPr/>
        </p:nvPicPr>
        <p:blipFill>
          <a:blip r:embed="rId5"/>
          <a:stretch>
            <a:fillRect/>
          </a:stretch>
        </p:blipFill>
        <p:spPr>
          <a:xfrm>
            <a:off x="7422377" y="4624164"/>
            <a:ext cx="2648320" cy="1657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7DE3189A-F664-42FC-A46A-26AC24607F03}"/>
              </a:ext>
            </a:extLst>
          </p:cNvPr>
          <p:cNvPicPr>
            <a:picLocks noChangeAspect="1"/>
          </p:cNvPicPr>
          <p:nvPr/>
        </p:nvPicPr>
        <p:blipFill>
          <a:blip r:embed="rId6"/>
          <a:stretch>
            <a:fillRect/>
          </a:stretch>
        </p:blipFill>
        <p:spPr>
          <a:xfrm>
            <a:off x="4043075" y="3419179"/>
            <a:ext cx="4105848" cy="1514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9685DDA7-F1FF-493F-A796-B2343AC4BFC7}"/>
              </a:ext>
            </a:extLst>
          </p:cNvPr>
          <p:cNvPicPr>
            <a:picLocks noChangeAspect="1"/>
          </p:cNvPicPr>
          <p:nvPr/>
        </p:nvPicPr>
        <p:blipFill>
          <a:blip r:embed="rId7"/>
          <a:stretch>
            <a:fillRect/>
          </a:stretch>
        </p:blipFill>
        <p:spPr>
          <a:xfrm>
            <a:off x="5181600" y="5155737"/>
            <a:ext cx="2067213" cy="1095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E0BE7305-DEE6-4DDB-B037-BA841AD59601}"/>
              </a:ext>
            </a:extLst>
          </p:cNvPr>
          <p:cNvPicPr>
            <a:picLocks noChangeAspect="1"/>
          </p:cNvPicPr>
          <p:nvPr/>
        </p:nvPicPr>
        <p:blipFill>
          <a:blip r:embed="rId8"/>
          <a:stretch>
            <a:fillRect/>
          </a:stretch>
        </p:blipFill>
        <p:spPr>
          <a:xfrm>
            <a:off x="3048000" y="5663178"/>
            <a:ext cx="1762371" cy="552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53D6FDDC-C1CB-441D-98A8-E395F8C23F6B}"/>
              </a:ext>
            </a:extLst>
          </p:cNvPr>
          <p:cNvPicPr>
            <a:picLocks noChangeAspect="1"/>
          </p:cNvPicPr>
          <p:nvPr/>
        </p:nvPicPr>
        <p:blipFill>
          <a:blip r:embed="rId9"/>
          <a:stretch>
            <a:fillRect/>
          </a:stretch>
        </p:blipFill>
        <p:spPr>
          <a:xfrm>
            <a:off x="1726515" y="4160802"/>
            <a:ext cx="2048161" cy="1390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A842D0FE-E988-4765-920F-271E5C425705}"/>
              </a:ext>
            </a:extLst>
          </p:cNvPr>
          <p:cNvPicPr>
            <a:picLocks noChangeAspect="1"/>
          </p:cNvPicPr>
          <p:nvPr/>
        </p:nvPicPr>
        <p:blipFill>
          <a:blip r:embed="rId10"/>
          <a:stretch>
            <a:fillRect/>
          </a:stretch>
        </p:blipFill>
        <p:spPr>
          <a:xfrm>
            <a:off x="7162800" y="1790477"/>
            <a:ext cx="1581371" cy="1419423"/>
          </a:xfrm>
          <a:prstGeom prst="rect">
            <a:avLst/>
          </a:prstGeom>
        </p:spPr>
      </p:pic>
    </p:spTree>
    <p:extLst>
      <p:ext uri="{BB962C8B-B14F-4D97-AF65-F5344CB8AC3E}">
        <p14:creationId xmlns:p14="http://schemas.microsoft.com/office/powerpoint/2010/main" val="215035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3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36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84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700"/>
                                        <p:tgtEl>
                                          <p:spTgt spid="15"/>
                                        </p:tgtEl>
                                      </p:cBhvr>
                                    </p:animEffect>
                                  </p:childTnLst>
                                </p:cTn>
                              </p:par>
                              <p:par>
                                <p:cTn id="17" presetID="10" presetClass="entr" presetSubtype="0" fill="hold" nodeType="withEffect">
                                  <p:stCondLst>
                                    <p:cond delay="49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00"/>
                                        <p:tgtEl>
                                          <p:spTgt spid="16"/>
                                        </p:tgtEl>
                                      </p:cBhvr>
                                    </p:animEffect>
                                  </p:childTnLst>
                                </p:cTn>
                              </p:par>
                              <p:par>
                                <p:cTn id="20" presetID="10" presetClass="entr" presetSubtype="0" fill="hold" nodeType="withEffect">
                                  <p:stCondLst>
                                    <p:cond delay="6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72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15484"/>
            <a:ext cx="4149090" cy="406400"/>
          </a:xfrm>
          <a:prstGeom prst="rect">
            <a:avLst/>
          </a:prstGeom>
        </p:spPr>
        <p:txBody>
          <a:bodyPr vert="horz" wrap="square" lIns="0" tIns="12065" rIns="0" bIns="0" rtlCol="0">
            <a:spAutoFit/>
          </a:bodyPr>
          <a:lstStyle/>
          <a:p>
            <a:pPr marL="12700">
              <a:spcBef>
                <a:spcPts val="95"/>
              </a:spcBef>
            </a:pPr>
            <a:r>
              <a:rPr lang="en-US" sz="2500">
                <a:solidFill>
                  <a:schemeClr val="bg1"/>
                </a:solidFill>
              </a:rPr>
              <a:t>Giới thiệu chung</a:t>
            </a:r>
            <a:endParaRPr sz="2500" dirty="0">
              <a:solidFill>
                <a:schemeClr val="bg1"/>
              </a:solidFill>
            </a:endParaRPr>
          </a:p>
        </p:txBody>
      </p:sp>
      <p:sp>
        <p:nvSpPr>
          <p:cNvPr id="3" name="TextBox 2">
            <a:extLst>
              <a:ext uri="{FF2B5EF4-FFF2-40B4-BE49-F238E27FC236}">
                <a16:creationId xmlns:a16="http://schemas.microsoft.com/office/drawing/2014/main" id="{C5A215A9-6D6C-4B9B-9B4D-2CC238954ACC}"/>
              </a:ext>
            </a:extLst>
          </p:cNvPr>
          <p:cNvSpPr txBox="1"/>
          <p:nvPr/>
        </p:nvSpPr>
        <p:spPr>
          <a:xfrm>
            <a:off x="685800" y="1473200"/>
            <a:ext cx="5257799" cy="369332"/>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Ưu điểm của xe 2 động cơ: </a:t>
            </a:r>
          </a:p>
        </p:txBody>
      </p:sp>
      <p:pic>
        <p:nvPicPr>
          <p:cNvPr id="2050" name="Picture 2">
            <a:extLst>
              <a:ext uri="{FF2B5EF4-FFF2-40B4-BE49-F238E27FC236}">
                <a16:creationId xmlns:a16="http://schemas.microsoft.com/office/drawing/2014/main" id="{F80B8D77-125A-4DDE-AC20-8C7903F81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3" y="1653367"/>
            <a:ext cx="5399062" cy="2712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1B7CF4-B69C-4536-80F2-2720E435F660}"/>
              </a:ext>
            </a:extLst>
          </p:cNvPr>
          <p:cNvSpPr txBox="1"/>
          <p:nvPr/>
        </p:nvSpPr>
        <p:spPr>
          <a:xfrm>
            <a:off x="1066799" y="2304195"/>
            <a:ext cx="4856017"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Giảm công suất của hệ thống điện động cơ với khả năng làm đơn giản hóa và giảm chi phí cho bộ chuyển đổi công suất.</a:t>
            </a:r>
          </a:p>
        </p:txBody>
      </p:sp>
      <p:sp>
        <p:nvSpPr>
          <p:cNvPr id="7" name="TextBox 6">
            <a:extLst>
              <a:ext uri="{FF2B5EF4-FFF2-40B4-BE49-F238E27FC236}">
                <a16:creationId xmlns:a16="http://schemas.microsoft.com/office/drawing/2014/main" id="{3CB9D53F-7A15-4E22-8D49-E5DFE7ABE8F4}"/>
              </a:ext>
            </a:extLst>
          </p:cNvPr>
          <p:cNvSpPr txBox="1"/>
          <p:nvPr/>
        </p:nvSpPr>
        <p:spPr>
          <a:xfrm>
            <a:off x="1066798" y="3509035"/>
            <a:ext cx="4800601" cy="646331"/>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Tăng tốc nhanh nhạy, lái xe ổn định và mượt mà với độ bám đường tốt khi vào cua.</a:t>
            </a:r>
          </a:p>
        </p:txBody>
      </p:sp>
      <p:sp>
        <p:nvSpPr>
          <p:cNvPr id="8" name="TextBox 7">
            <a:extLst>
              <a:ext uri="{FF2B5EF4-FFF2-40B4-BE49-F238E27FC236}">
                <a16:creationId xmlns:a16="http://schemas.microsoft.com/office/drawing/2014/main" id="{5BD799C1-2D80-4759-A024-2C6C0E989D42}"/>
              </a:ext>
            </a:extLst>
          </p:cNvPr>
          <p:cNvSpPr txBox="1"/>
          <p:nvPr/>
        </p:nvSpPr>
        <p:spPr>
          <a:xfrm>
            <a:off x="1052943" y="4461470"/>
            <a:ext cx="4814456"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Cơ chế lực truyền động được phân phối đến toàn bộ các bánh sẽ đảm bảo độ bền của lốp xe sau thời gian dài sử dụng.</a:t>
            </a:r>
          </a:p>
        </p:txBody>
      </p:sp>
      <p:sp>
        <p:nvSpPr>
          <p:cNvPr id="9" name="TextBox 8">
            <a:extLst>
              <a:ext uri="{FF2B5EF4-FFF2-40B4-BE49-F238E27FC236}">
                <a16:creationId xmlns:a16="http://schemas.microsoft.com/office/drawing/2014/main" id="{674077EF-39EC-49B9-B7F2-4D6921E97035}"/>
              </a:ext>
            </a:extLst>
          </p:cNvPr>
          <p:cNvSpPr txBox="1"/>
          <p:nvPr/>
        </p:nvSpPr>
        <p:spPr>
          <a:xfrm>
            <a:off x="7924800" y="4748509"/>
            <a:ext cx="251460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Fig.1 Two-motor EV</a:t>
            </a:r>
          </a:p>
        </p:txBody>
      </p:sp>
    </p:spTree>
    <p:extLst>
      <p:ext uri="{BB962C8B-B14F-4D97-AF65-F5344CB8AC3E}">
        <p14:creationId xmlns:p14="http://schemas.microsoft.com/office/powerpoint/2010/main" val="239556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31"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p:cTn id="10" dur="1000" fill="hold"/>
                                        <p:tgtEl>
                                          <p:spTgt spid="2050"/>
                                        </p:tgtEl>
                                        <p:attrNameLst>
                                          <p:attrName>ppt_w</p:attrName>
                                        </p:attrNameLst>
                                      </p:cBhvr>
                                      <p:tavLst>
                                        <p:tav tm="0">
                                          <p:val>
                                            <p:fltVal val="0"/>
                                          </p:val>
                                        </p:tav>
                                        <p:tav tm="100000">
                                          <p:val>
                                            <p:strVal val="#ppt_w"/>
                                          </p:val>
                                        </p:tav>
                                      </p:tavLst>
                                    </p:anim>
                                    <p:anim calcmode="lin" valueType="num">
                                      <p:cBhvr>
                                        <p:cTn id="11" dur="1000" fill="hold"/>
                                        <p:tgtEl>
                                          <p:spTgt spid="2050"/>
                                        </p:tgtEl>
                                        <p:attrNameLst>
                                          <p:attrName>ppt_h</p:attrName>
                                        </p:attrNameLst>
                                      </p:cBhvr>
                                      <p:tavLst>
                                        <p:tav tm="0">
                                          <p:val>
                                            <p:fltVal val="0"/>
                                          </p:val>
                                        </p:tav>
                                        <p:tav tm="100000">
                                          <p:val>
                                            <p:strVal val="#ppt_h"/>
                                          </p:val>
                                        </p:tav>
                                      </p:tavLst>
                                    </p:anim>
                                    <p:anim calcmode="lin" valueType="num">
                                      <p:cBhvr>
                                        <p:cTn id="12" dur="1000" fill="hold"/>
                                        <p:tgtEl>
                                          <p:spTgt spid="2050"/>
                                        </p:tgtEl>
                                        <p:attrNameLst>
                                          <p:attrName>style.rotation</p:attrName>
                                        </p:attrNameLst>
                                      </p:cBhvr>
                                      <p:tavLst>
                                        <p:tav tm="0">
                                          <p:val>
                                            <p:fltVal val="90"/>
                                          </p:val>
                                        </p:tav>
                                        <p:tav tm="100000">
                                          <p:val>
                                            <p:fltVal val="0"/>
                                          </p:val>
                                        </p:tav>
                                      </p:tavLst>
                                    </p:anim>
                                    <p:animEffect transition="in" filter="fade">
                                      <p:cBhvr>
                                        <p:cTn id="13" dur="1000"/>
                                        <p:tgtEl>
                                          <p:spTgt spid="2050"/>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15484"/>
            <a:ext cx="4149090" cy="406400"/>
          </a:xfrm>
          <a:prstGeom prst="rect">
            <a:avLst/>
          </a:prstGeom>
        </p:spPr>
        <p:txBody>
          <a:bodyPr vert="horz" wrap="square" lIns="0" tIns="12065" rIns="0" bIns="0" rtlCol="0">
            <a:spAutoFit/>
          </a:bodyPr>
          <a:lstStyle/>
          <a:p>
            <a:pPr marL="12700">
              <a:spcBef>
                <a:spcPts val="95"/>
              </a:spcBef>
            </a:pPr>
            <a:r>
              <a:rPr lang="en-US" sz="2500">
                <a:solidFill>
                  <a:schemeClr val="bg1"/>
                </a:solidFill>
              </a:rPr>
              <a:t>Giới thiệu chung</a:t>
            </a:r>
            <a:endParaRPr sz="2500" dirty="0">
              <a:solidFill>
                <a:schemeClr val="bg1"/>
              </a:solidFill>
            </a:endParaRPr>
          </a:p>
        </p:txBody>
      </p:sp>
      <p:sp>
        <p:nvSpPr>
          <p:cNvPr id="3" name="TextBox 2">
            <a:extLst>
              <a:ext uri="{FF2B5EF4-FFF2-40B4-BE49-F238E27FC236}">
                <a16:creationId xmlns:a16="http://schemas.microsoft.com/office/drawing/2014/main" id="{C5A215A9-6D6C-4B9B-9B4D-2CC238954ACC}"/>
              </a:ext>
            </a:extLst>
          </p:cNvPr>
          <p:cNvSpPr txBox="1"/>
          <p:nvPr/>
        </p:nvSpPr>
        <p:spPr>
          <a:xfrm>
            <a:off x="685800" y="1473200"/>
            <a:ext cx="5257799" cy="369332"/>
          </a:xfrm>
          <a:prstGeom prst="rect">
            <a:avLst/>
          </a:prstGeom>
          <a:noFill/>
        </p:spPr>
        <p:txBody>
          <a:bodyPr wrap="square" rtlCol="0">
            <a:spAutoFit/>
          </a:bodyPr>
          <a:lstStyle/>
          <a:p>
            <a:pPr algn="just"/>
            <a:r>
              <a:rPr lang="en-US">
                <a:latin typeface="Times New Roman" panose="02020603050405020304" pitchFamily="18" charset="0"/>
                <a:cs typeface="Times New Roman" panose="02020603050405020304" pitchFamily="18" charset="0"/>
              </a:rPr>
              <a:t>Cấu hình xe hai động cơ cơ bản: </a:t>
            </a:r>
          </a:p>
        </p:txBody>
      </p:sp>
      <p:sp>
        <p:nvSpPr>
          <p:cNvPr id="5" name="TextBox 4">
            <a:extLst>
              <a:ext uri="{FF2B5EF4-FFF2-40B4-BE49-F238E27FC236}">
                <a16:creationId xmlns:a16="http://schemas.microsoft.com/office/drawing/2014/main" id="{791B7CF4-B69C-4536-80F2-2720E435F660}"/>
              </a:ext>
            </a:extLst>
          </p:cNvPr>
          <p:cNvSpPr txBox="1"/>
          <p:nvPr/>
        </p:nvSpPr>
        <p:spPr>
          <a:xfrm>
            <a:off x="1039089" y="2304195"/>
            <a:ext cx="4856017" cy="369332"/>
          </a:xfrm>
          <a:prstGeom prst="rect">
            <a:avLst/>
          </a:prstGeom>
          <a:noFill/>
        </p:spPr>
        <p:txBody>
          <a:bodyPr wrap="square" rtlCol="0">
            <a:spAutoFit/>
          </a:bodyPr>
          <a:lstStyle/>
          <a:p>
            <a:pPr marL="285750" indent="-285750" algn="just">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Động cơ điện.</a:t>
            </a:r>
          </a:p>
        </p:txBody>
      </p:sp>
      <p:sp>
        <p:nvSpPr>
          <p:cNvPr id="7" name="TextBox 6">
            <a:extLst>
              <a:ext uri="{FF2B5EF4-FFF2-40B4-BE49-F238E27FC236}">
                <a16:creationId xmlns:a16="http://schemas.microsoft.com/office/drawing/2014/main" id="{3CB9D53F-7A15-4E22-8D49-E5DFE7ABE8F4}"/>
              </a:ext>
            </a:extLst>
          </p:cNvPr>
          <p:cNvSpPr txBox="1"/>
          <p:nvPr/>
        </p:nvSpPr>
        <p:spPr>
          <a:xfrm>
            <a:off x="1035625" y="3101603"/>
            <a:ext cx="4800601" cy="369332"/>
          </a:xfrm>
          <a:prstGeom prst="rect">
            <a:avLst/>
          </a:prstGeom>
          <a:noFill/>
        </p:spPr>
        <p:txBody>
          <a:bodyPr wrap="square" rtlCol="0">
            <a:spAutoFit/>
          </a:bodyPr>
          <a:lstStyle/>
          <a:p>
            <a:pPr marL="285750" indent="-285750" algn="just">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Pin.</a:t>
            </a:r>
          </a:p>
        </p:txBody>
      </p:sp>
      <p:sp>
        <p:nvSpPr>
          <p:cNvPr id="8" name="TextBox 7">
            <a:extLst>
              <a:ext uri="{FF2B5EF4-FFF2-40B4-BE49-F238E27FC236}">
                <a16:creationId xmlns:a16="http://schemas.microsoft.com/office/drawing/2014/main" id="{5BD799C1-2D80-4759-A024-2C6C0E989D42}"/>
              </a:ext>
            </a:extLst>
          </p:cNvPr>
          <p:cNvSpPr txBox="1"/>
          <p:nvPr/>
        </p:nvSpPr>
        <p:spPr>
          <a:xfrm>
            <a:off x="1021770" y="3981404"/>
            <a:ext cx="4814456" cy="369332"/>
          </a:xfrm>
          <a:prstGeom prst="rect">
            <a:avLst/>
          </a:prstGeom>
          <a:noFill/>
        </p:spPr>
        <p:txBody>
          <a:bodyPr wrap="square" rtlCol="0">
            <a:spAutoFit/>
          </a:bodyPr>
          <a:lstStyle/>
          <a:p>
            <a:pPr marL="285750"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Hộp số</a:t>
            </a:r>
            <a:r>
              <a:rPr lang="en-US"/>
              <a:t>.</a:t>
            </a:r>
          </a:p>
        </p:txBody>
      </p:sp>
      <p:pic>
        <p:nvPicPr>
          <p:cNvPr id="6" name="Picture 5">
            <a:extLst>
              <a:ext uri="{FF2B5EF4-FFF2-40B4-BE49-F238E27FC236}">
                <a16:creationId xmlns:a16="http://schemas.microsoft.com/office/drawing/2014/main" id="{216F5659-E870-42B8-B84E-46AF2D223BB9}"/>
              </a:ext>
            </a:extLst>
          </p:cNvPr>
          <p:cNvPicPr>
            <a:picLocks noChangeAspect="1"/>
          </p:cNvPicPr>
          <p:nvPr/>
        </p:nvPicPr>
        <p:blipFill>
          <a:blip r:embed="rId3"/>
          <a:stretch>
            <a:fillRect/>
          </a:stretch>
        </p:blipFill>
        <p:spPr>
          <a:xfrm>
            <a:off x="6099464" y="967279"/>
            <a:ext cx="4572000" cy="2276793"/>
          </a:xfrm>
          <a:prstGeom prst="rect">
            <a:avLst/>
          </a:prstGeom>
        </p:spPr>
      </p:pic>
      <p:pic>
        <p:nvPicPr>
          <p:cNvPr id="10" name="Picture 9">
            <a:extLst>
              <a:ext uri="{FF2B5EF4-FFF2-40B4-BE49-F238E27FC236}">
                <a16:creationId xmlns:a16="http://schemas.microsoft.com/office/drawing/2014/main" id="{27A06565-9C50-4F1D-9839-E2C92DCE8FA8}"/>
              </a:ext>
            </a:extLst>
          </p:cNvPr>
          <p:cNvPicPr>
            <a:picLocks noChangeAspect="1"/>
          </p:cNvPicPr>
          <p:nvPr/>
        </p:nvPicPr>
        <p:blipFill>
          <a:blip r:embed="rId4"/>
          <a:stretch>
            <a:fillRect/>
          </a:stretch>
        </p:blipFill>
        <p:spPr>
          <a:xfrm>
            <a:off x="5542773" y="3257927"/>
            <a:ext cx="5582429" cy="3105583"/>
          </a:xfrm>
          <a:prstGeom prst="rect">
            <a:avLst/>
          </a:prstGeom>
        </p:spPr>
      </p:pic>
      <p:sp>
        <p:nvSpPr>
          <p:cNvPr id="4" name="TextBox 3">
            <a:extLst>
              <a:ext uri="{FF2B5EF4-FFF2-40B4-BE49-F238E27FC236}">
                <a16:creationId xmlns:a16="http://schemas.microsoft.com/office/drawing/2014/main" id="{361C05C7-DE5E-4FDF-96E4-5EFCFB5EA16B}"/>
              </a:ext>
            </a:extLst>
          </p:cNvPr>
          <p:cNvSpPr txBox="1"/>
          <p:nvPr/>
        </p:nvSpPr>
        <p:spPr>
          <a:xfrm>
            <a:off x="7615670" y="3852716"/>
            <a:ext cx="1680729" cy="1754326"/>
          </a:xfrm>
          <a:prstGeom prst="rect">
            <a:avLst/>
          </a:prstGeom>
          <a:solidFill>
            <a:schemeClr val="bg1">
              <a:lumMod val="85000"/>
            </a:schemeClr>
          </a:solidFill>
          <a:ln>
            <a:solidFill>
              <a:schemeClr val="tx1"/>
            </a:solidFill>
          </a:ln>
        </p:spPr>
        <p:txBody>
          <a:bodyPr wrap="square" rtlCol="0">
            <a:spAutoFit/>
          </a:bodyPr>
          <a:lstStyle/>
          <a:p>
            <a:pPr algn="ctr"/>
            <a:endParaRPr lang="en-US"/>
          </a:p>
          <a:p>
            <a:pPr algn="ctr"/>
            <a:endParaRPr lang="en-US"/>
          </a:p>
          <a:p>
            <a:pPr algn="ctr"/>
            <a:r>
              <a:rPr lang="en-US"/>
              <a:t> BATTERY</a:t>
            </a:r>
          </a:p>
          <a:p>
            <a:pPr algn="ctr"/>
            <a:endParaRPr lang="en-US"/>
          </a:p>
          <a:p>
            <a:pPr algn="ctr"/>
            <a:endParaRPr lang="en-US"/>
          </a:p>
          <a:p>
            <a:pPr algn="ctr"/>
            <a:r>
              <a:rPr lang="en-US"/>
              <a:t> </a:t>
            </a:r>
          </a:p>
        </p:txBody>
      </p:sp>
      <p:sp>
        <p:nvSpPr>
          <p:cNvPr id="11" name="TextBox 10">
            <a:extLst>
              <a:ext uri="{FF2B5EF4-FFF2-40B4-BE49-F238E27FC236}">
                <a16:creationId xmlns:a16="http://schemas.microsoft.com/office/drawing/2014/main" id="{7F81FBDB-AC17-45B7-B0C0-866BE7AF4FF9}"/>
              </a:ext>
            </a:extLst>
          </p:cNvPr>
          <p:cNvSpPr txBox="1"/>
          <p:nvPr/>
        </p:nvSpPr>
        <p:spPr>
          <a:xfrm>
            <a:off x="1018306" y="4729879"/>
            <a:ext cx="4814456" cy="369332"/>
          </a:xfrm>
          <a:prstGeom prst="rect">
            <a:avLst/>
          </a:prstGeom>
          <a:noFill/>
        </p:spPr>
        <p:txBody>
          <a:bodyPr wrap="square" rtlCol="0">
            <a:spAutoFit/>
          </a:bodyPr>
          <a:lstStyle/>
          <a:p>
            <a:pPr marL="285750"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Phanh</a:t>
            </a:r>
            <a:r>
              <a:rPr lang="en-US"/>
              <a:t>.</a:t>
            </a:r>
          </a:p>
        </p:txBody>
      </p:sp>
    </p:spTree>
    <p:extLst>
      <p:ext uri="{BB962C8B-B14F-4D97-AF65-F5344CB8AC3E}">
        <p14:creationId xmlns:p14="http://schemas.microsoft.com/office/powerpoint/2010/main" val="195299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7" y="194818"/>
            <a:ext cx="7522591" cy="513715"/>
          </a:xfrm>
          <a:prstGeom prst="rect">
            <a:avLst/>
          </a:prstGeom>
        </p:spPr>
        <p:txBody>
          <a:bodyPr vert="horz" wrap="square" lIns="0" tIns="12700" rIns="0" bIns="0" rtlCol="0">
            <a:spAutoFit/>
          </a:bodyPr>
          <a:lstStyle/>
          <a:p>
            <a:pPr marL="4328160">
              <a:lnSpc>
                <a:spcPct val="100000"/>
              </a:lnSpc>
              <a:spcBef>
                <a:spcPts val="100"/>
              </a:spcBef>
            </a:pPr>
            <a:r>
              <a:rPr lang="en-US" spc="-80"/>
              <a:t>Content</a:t>
            </a:r>
            <a:endParaRPr spc="-100" dirty="0"/>
          </a:p>
        </p:txBody>
      </p:sp>
      <p:sp>
        <p:nvSpPr>
          <p:cNvPr id="5" name="object 5"/>
          <p:cNvSpPr txBox="1"/>
          <p:nvPr/>
        </p:nvSpPr>
        <p:spPr>
          <a:xfrm>
            <a:off x="5791200" y="1033843"/>
            <a:ext cx="5127625" cy="3915816"/>
          </a:xfrm>
          <a:prstGeom prst="rect">
            <a:avLst/>
          </a:prstGeom>
        </p:spPr>
        <p:txBody>
          <a:bodyPr vert="horz" wrap="square" lIns="0" tIns="12065" rIns="0" bIns="0" rtlCol="0">
            <a:spAutoFit/>
          </a:bodyPr>
          <a:lstStyle/>
          <a:p>
            <a:pPr marL="526415" indent="-514350">
              <a:lnSpc>
                <a:spcPct val="100000"/>
              </a:lnSpc>
              <a:spcBef>
                <a:spcPts val="95"/>
              </a:spcBef>
              <a:buAutoNum type="arabicPeriod"/>
              <a:tabLst>
                <a:tab pos="527685" algn="l"/>
                <a:tab pos="528320" algn="l"/>
              </a:tabLst>
            </a:pPr>
            <a:r>
              <a:rPr lang="en-US" sz="2800" b="1" spc="-120">
                <a:solidFill>
                  <a:srgbClr val="BEBEBE"/>
                </a:solidFill>
                <a:latin typeface="Tahoma"/>
                <a:cs typeface="Tahoma"/>
              </a:rPr>
              <a:t>Giới thiệu chung</a:t>
            </a:r>
          </a:p>
          <a:p>
            <a:pPr marL="526415" indent="-514350">
              <a:lnSpc>
                <a:spcPct val="100000"/>
              </a:lnSpc>
              <a:spcBef>
                <a:spcPts val="95"/>
              </a:spcBef>
              <a:buAutoNum type="arabicPeriod"/>
              <a:tabLst>
                <a:tab pos="527685" algn="l"/>
                <a:tab pos="528320" algn="l"/>
              </a:tabLst>
            </a:pPr>
            <a:endParaRPr lang="en-US" sz="2800" b="1" spc="-120">
              <a:solidFill>
                <a:srgbClr val="BEBEBE"/>
              </a:solidFill>
              <a:latin typeface="Tahoma"/>
              <a:cs typeface="Tahoma"/>
            </a:endParaRPr>
          </a:p>
          <a:p>
            <a:pPr marL="527685" indent="-515620">
              <a:lnSpc>
                <a:spcPct val="100000"/>
              </a:lnSpc>
              <a:spcBef>
                <a:spcPts val="95"/>
              </a:spcBef>
              <a:buAutoNum type="arabicPeriod" startAt="2"/>
              <a:tabLst>
                <a:tab pos="527685" algn="l"/>
                <a:tab pos="528320" algn="l"/>
              </a:tabLst>
            </a:pPr>
            <a:r>
              <a:rPr lang="en-US" sz="2800" b="1" spc="-120">
                <a:latin typeface="Tahoma"/>
                <a:cs typeface="Tahoma"/>
              </a:rPr>
              <a:t>Tổng quan</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solidFill>
                  <a:srgbClr val="BEBEBE"/>
                </a:solidFill>
                <a:latin typeface="Tahoma"/>
                <a:cs typeface="Tahoma"/>
              </a:rPr>
              <a:t>Cách tạo Project</a:t>
            </a:r>
            <a:endParaRPr lang="en-US" sz="2800">
              <a:latin typeface="Tahoma"/>
              <a:cs typeface="Tahoma"/>
            </a:endParaRPr>
          </a:p>
          <a:p>
            <a:pPr>
              <a:lnSpc>
                <a:spcPct val="100000"/>
              </a:lnSpc>
              <a:spcBef>
                <a:spcPts val="40"/>
              </a:spcBef>
              <a:buClr>
                <a:srgbClr val="BEBEBE"/>
              </a:buClr>
              <a:buFont typeface="Tahoma"/>
              <a:buAutoNum type="arabicPeriod" startAt="2"/>
            </a:pPr>
            <a:endParaRPr lang="en-US" sz="2800">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Mô phỏng</a:t>
            </a:r>
          </a:p>
          <a:p>
            <a:pPr marL="527685" indent="-515620">
              <a:lnSpc>
                <a:spcPct val="100000"/>
              </a:lnSpc>
              <a:buAutoNum type="arabicPeriod" startAt="2"/>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luận</a:t>
            </a:r>
            <a:endParaRPr lang="en-US" sz="2800">
              <a:latin typeface="Tahoma"/>
              <a:cs typeface="Tahoma"/>
            </a:endParaRPr>
          </a:p>
        </p:txBody>
      </p:sp>
      <p:pic>
        <p:nvPicPr>
          <p:cNvPr id="34" name="object 6">
            <a:extLst>
              <a:ext uri="{FF2B5EF4-FFF2-40B4-BE49-F238E27FC236}">
                <a16:creationId xmlns:a16="http://schemas.microsoft.com/office/drawing/2014/main" id="{E760E3E2-3D12-4F0F-ABFA-B97817F7F2F1}"/>
              </a:ext>
            </a:extLst>
          </p:cNvPr>
          <p:cNvPicPr/>
          <p:nvPr/>
        </p:nvPicPr>
        <p:blipFill>
          <a:blip r:embed="rId3" cstate="print"/>
          <a:stretch>
            <a:fillRect/>
          </a:stretch>
        </p:blipFill>
        <p:spPr>
          <a:xfrm>
            <a:off x="4399207" y="5705857"/>
            <a:ext cx="3347085" cy="1152143"/>
          </a:xfrm>
          <a:prstGeom prst="rect">
            <a:avLst/>
          </a:prstGeom>
        </p:spPr>
      </p:pic>
    </p:spTree>
    <p:extLst>
      <p:ext uri="{BB962C8B-B14F-4D97-AF65-F5344CB8AC3E}">
        <p14:creationId xmlns:p14="http://schemas.microsoft.com/office/powerpoint/2010/main" val="132309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16782" y="1257046"/>
            <a:ext cx="4753610" cy="299720"/>
          </a:xfrm>
          <a:prstGeom prst="rect">
            <a:avLst/>
          </a:prstGeom>
        </p:spPr>
        <p:txBody>
          <a:bodyPr vert="horz" wrap="square" lIns="0" tIns="12700" rIns="0" bIns="0" rtlCol="0">
            <a:spAutoFit/>
          </a:bodyPr>
          <a:lstStyle/>
          <a:p>
            <a:pPr marL="12700">
              <a:lnSpc>
                <a:spcPct val="100000"/>
              </a:lnSpc>
              <a:spcBef>
                <a:spcPts val="100"/>
              </a:spcBef>
            </a:pPr>
            <a:r>
              <a:rPr sz="1800" b="1" spc="-55" dirty="0">
                <a:latin typeface="Tahoma"/>
                <a:cs typeface="Tahoma"/>
              </a:rPr>
              <a:t>AVL</a:t>
            </a:r>
            <a:r>
              <a:rPr sz="1800" b="1" spc="-135" dirty="0">
                <a:latin typeface="Tahoma"/>
                <a:cs typeface="Tahoma"/>
              </a:rPr>
              <a:t> </a:t>
            </a:r>
            <a:r>
              <a:rPr sz="1800" b="1" spc="-130" dirty="0">
                <a:latin typeface="Tahoma"/>
                <a:cs typeface="Tahoma"/>
              </a:rPr>
              <a:t>CRUISE</a:t>
            </a:r>
            <a:r>
              <a:rPr sz="1800" b="1" spc="-65" dirty="0">
                <a:latin typeface="Tahoma"/>
                <a:cs typeface="Tahoma"/>
              </a:rPr>
              <a:t> </a:t>
            </a:r>
            <a:r>
              <a:rPr sz="1800" b="1" spc="90" dirty="0">
                <a:latin typeface="Tahoma"/>
                <a:cs typeface="Tahoma"/>
              </a:rPr>
              <a:t>M</a:t>
            </a:r>
            <a:r>
              <a:rPr sz="1800" b="1" spc="-85" dirty="0">
                <a:latin typeface="Tahoma"/>
                <a:cs typeface="Tahoma"/>
              </a:rPr>
              <a:t> </a:t>
            </a:r>
            <a:r>
              <a:rPr sz="1800" b="1" spc="-114" dirty="0">
                <a:latin typeface="Tahoma"/>
                <a:cs typeface="Tahoma"/>
              </a:rPr>
              <a:t>is</a:t>
            </a:r>
            <a:r>
              <a:rPr sz="1800" b="1" spc="-85" dirty="0">
                <a:latin typeface="Tahoma"/>
                <a:cs typeface="Tahoma"/>
              </a:rPr>
              <a:t> </a:t>
            </a:r>
            <a:r>
              <a:rPr sz="1800" b="1" spc="-165" dirty="0">
                <a:latin typeface="Tahoma"/>
                <a:cs typeface="Tahoma"/>
              </a:rPr>
              <a:t>a</a:t>
            </a:r>
            <a:r>
              <a:rPr sz="1800" b="1" spc="-85" dirty="0">
                <a:latin typeface="Tahoma"/>
                <a:cs typeface="Tahoma"/>
              </a:rPr>
              <a:t> </a:t>
            </a:r>
            <a:r>
              <a:rPr sz="1800" b="1" spc="-135" dirty="0">
                <a:latin typeface="Tahoma"/>
                <a:cs typeface="Tahoma"/>
              </a:rPr>
              <a:t>modular</a:t>
            </a:r>
            <a:r>
              <a:rPr sz="1800" b="1" spc="-110" dirty="0">
                <a:latin typeface="Tahoma"/>
                <a:cs typeface="Tahoma"/>
              </a:rPr>
              <a:t> interface</a:t>
            </a:r>
            <a:r>
              <a:rPr sz="1800" b="1" spc="-85" dirty="0">
                <a:latin typeface="Tahoma"/>
                <a:cs typeface="Tahoma"/>
              </a:rPr>
              <a:t> </a:t>
            </a:r>
            <a:r>
              <a:rPr sz="1800" b="1" spc="-120" dirty="0">
                <a:latin typeface="Tahoma"/>
                <a:cs typeface="Tahoma"/>
              </a:rPr>
              <a:t>software</a:t>
            </a:r>
            <a:endParaRPr sz="1800">
              <a:latin typeface="Tahoma"/>
              <a:cs typeface="Tahoma"/>
            </a:endParaRPr>
          </a:p>
        </p:txBody>
      </p:sp>
      <p:sp>
        <p:nvSpPr>
          <p:cNvPr id="7" name="object 7"/>
          <p:cNvSpPr txBox="1"/>
          <p:nvPr/>
        </p:nvSpPr>
        <p:spPr>
          <a:xfrm>
            <a:off x="2068957" y="5143197"/>
            <a:ext cx="1647825" cy="285115"/>
          </a:xfrm>
          <a:prstGeom prst="rect">
            <a:avLst/>
          </a:prstGeom>
        </p:spPr>
        <p:txBody>
          <a:bodyPr vert="horz" wrap="square" lIns="0" tIns="12700" rIns="0" bIns="0" rtlCol="0">
            <a:spAutoFit/>
          </a:bodyPr>
          <a:lstStyle/>
          <a:p>
            <a:pPr marL="12700">
              <a:lnSpc>
                <a:spcPct val="100000"/>
              </a:lnSpc>
              <a:spcBef>
                <a:spcPts val="100"/>
              </a:spcBef>
            </a:pPr>
            <a:r>
              <a:rPr sz="1700" i="1" spc="-100">
                <a:latin typeface="Times New Roman" panose="02020603050405020304" pitchFamily="18" charset="0"/>
                <a:cs typeface="Times New Roman" panose="02020603050405020304" pitchFamily="18" charset="0"/>
              </a:rPr>
              <a:t>F</a:t>
            </a:r>
            <a:r>
              <a:rPr sz="1700" i="1" spc="-10">
                <a:latin typeface="Times New Roman" panose="02020603050405020304" pitchFamily="18" charset="0"/>
                <a:cs typeface="Times New Roman" panose="02020603050405020304" pitchFamily="18" charset="0"/>
              </a:rPr>
              <a:t>g</a:t>
            </a:r>
            <a:r>
              <a:rPr lang="en-US" sz="1700" i="1" spc="90" dirty="0">
                <a:latin typeface="Times New Roman" panose="02020603050405020304" pitchFamily="18" charset="0"/>
                <a:cs typeface="Times New Roman" panose="02020603050405020304" pitchFamily="18" charset="0"/>
              </a:rPr>
              <a:t>2</a:t>
            </a:r>
            <a:r>
              <a:rPr sz="1700" i="1" spc="-229">
                <a:latin typeface="Times New Roman" panose="02020603050405020304" pitchFamily="18" charset="0"/>
                <a:cs typeface="Times New Roman" panose="02020603050405020304" pitchFamily="18" charset="0"/>
              </a:rPr>
              <a:t>.</a:t>
            </a:r>
            <a:r>
              <a:rPr sz="1700" i="1" spc="-120">
                <a:latin typeface="Times New Roman" panose="02020603050405020304" pitchFamily="18" charset="0"/>
                <a:cs typeface="Times New Roman" panose="02020603050405020304" pitchFamily="18" charset="0"/>
              </a:rPr>
              <a:t> </a:t>
            </a:r>
            <a:r>
              <a:rPr lang="en-US" sz="1700" i="1" spc="5">
                <a:latin typeface="Times New Roman" panose="02020603050405020304" pitchFamily="18" charset="0"/>
                <a:cs typeface="Times New Roman" panose="02020603050405020304" pitchFamily="18" charset="0"/>
              </a:rPr>
              <a:t>New Project</a:t>
            </a:r>
            <a:endParaRPr sz="1700">
              <a:latin typeface="Times New Roman" panose="02020603050405020304" pitchFamily="18" charset="0"/>
              <a:cs typeface="Times New Roman" panose="02020603050405020304" pitchFamily="18" charset="0"/>
            </a:endParaRPr>
          </a:p>
        </p:txBody>
      </p:sp>
      <p:sp>
        <p:nvSpPr>
          <p:cNvPr id="9" name="object 9"/>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9</a:t>
            </a:fld>
            <a:endParaRPr spc="-70" dirty="0"/>
          </a:p>
        </p:txBody>
      </p:sp>
      <p:sp>
        <p:nvSpPr>
          <p:cNvPr id="8" name="object 8"/>
          <p:cNvSpPr txBox="1"/>
          <p:nvPr/>
        </p:nvSpPr>
        <p:spPr>
          <a:xfrm>
            <a:off x="7925181" y="5164073"/>
            <a:ext cx="2125345" cy="285115"/>
          </a:xfrm>
          <a:prstGeom prst="rect">
            <a:avLst/>
          </a:prstGeom>
        </p:spPr>
        <p:txBody>
          <a:bodyPr vert="horz" wrap="square" lIns="0" tIns="12700" rIns="0" bIns="0" rtlCol="0">
            <a:spAutoFit/>
          </a:bodyPr>
          <a:lstStyle/>
          <a:p>
            <a:pPr marL="12700">
              <a:lnSpc>
                <a:spcPct val="100000"/>
              </a:lnSpc>
              <a:spcBef>
                <a:spcPts val="100"/>
              </a:spcBef>
            </a:pPr>
            <a:r>
              <a:rPr sz="1700" i="1" spc="-100">
                <a:latin typeface="Times New Roman" panose="02020603050405020304" pitchFamily="18" charset="0"/>
                <a:cs typeface="Times New Roman" panose="02020603050405020304" pitchFamily="18" charset="0"/>
              </a:rPr>
              <a:t>F</a:t>
            </a:r>
            <a:r>
              <a:rPr sz="1700" i="1" spc="-10">
                <a:latin typeface="Times New Roman" panose="02020603050405020304" pitchFamily="18" charset="0"/>
                <a:cs typeface="Times New Roman" panose="02020603050405020304" pitchFamily="18" charset="0"/>
              </a:rPr>
              <a:t>g</a:t>
            </a:r>
            <a:r>
              <a:rPr lang="en-US" sz="1700" i="1" spc="90" dirty="0">
                <a:latin typeface="Times New Roman" panose="02020603050405020304" pitchFamily="18" charset="0"/>
                <a:cs typeface="Times New Roman" panose="02020603050405020304" pitchFamily="18" charset="0"/>
              </a:rPr>
              <a:t>3</a:t>
            </a:r>
            <a:r>
              <a:rPr sz="1700" i="1" spc="-229">
                <a:latin typeface="Times New Roman" panose="02020603050405020304" pitchFamily="18" charset="0"/>
                <a:cs typeface="Times New Roman" panose="02020603050405020304" pitchFamily="18" charset="0"/>
              </a:rPr>
              <a:t>.</a:t>
            </a:r>
            <a:r>
              <a:rPr sz="1700" i="1" spc="-120">
                <a:latin typeface="Times New Roman" panose="02020603050405020304" pitchFamily="18" charset="0"/>
                <a:cs typeface="Times New Roman" panose="02020603050405020304" pitchFamily="18" charset="0"/>
              </a:rPr>
              <a:t> </a:t>
            </a:r>
            <a:r>
              <a:rPr lang="en-US" sz="1700" i="1" spc="-25">
                <a:latin typeface="Times New Roman" panose="02020603050405020304" pitchFamily="18" charset="0"/>
                <a:cs typeface="Times New Roman" panose="02020603050405020304" pitchFamily="18" charset="0"/>
              </a:rPr>
              <a:t>Settings</a:t>
            </a:r>
            <a:endParaRPr sz="17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3D4C47C-4361-4435-85BC-11FA6C45165D}"/>
              </a:ext>
            </a:extLst>
          </p:cNvPr>
          <p:cNvPicPr>
            <a:picLocks noChangeAspect="1"/>
          </p:cNvPicPr>
          <p:nvPr/>
        </p:nvPicPr>
        <p:blipFill rotWithShape="1">
          <a:blip r:embed="rId2"/>
          <a:srcRect r="5427"/>
          <a:stretch/>
        </p:blipFill>
        <p:spPr>
          <a:xfrm>
            <a:off x="457200" y="1919129"/>
            <a:ext cx="5638800" cy="3110071"/>
          </a:xfrm>
          <a:prstGeom prst="rect">
            <a:avLst/>
          </a:prstGeom>
        </p:spPr>
      </p:pic>
      <p:pic>
        <p:nvPicPr>
          <p:cNvPr id="12" name="Picture 11">
            <a:extLst>
              <a:ext uri="{FF2B5EF4-FFF2-40B4-BE49-F238E27FC236}">
                <a16:creationId xmlns:a16="http://schemas.microsoft.com/office/drawing/2014/main" id="{C53EAC72-320A-4B1C-8E1D-586D3B8C6374}"/>
              </a:ext>
            </a:extLst>
          </p:cNvPr>
          <p:cNvPicPr>
            <a:picLocks noChangeAspect="1"/>
          </p:cNvPicPr>
          <p:nvPr/>
        </p:nvPicPr>
        <p:blipFill rotWithShape="1">
          <a:blip r:embed="rId3"/>
          <a:srcRect t="-1" r="39686" b="32613"/>
          <a:stretch/>
        </p:blipFill>
        <p:spPr>
          <a:xfrm>
            <a:off x="6324600" y="1919129"/>
            <a:ext cx="5410200" cy="2964736"/>
          </a:xfrm>
          <a:prstGeom prst="rect">
            <a:avLst/>
          </a:prstGeom>
        </p:spPr>
      </p:pic>
      <p:sp>
        <p:nvSpPr>
          <p:cNvPr id="11" name="object 2">
            <a:extLst>
              <a:ext uri="{FF2B5EF4-FFF2-40B4-BE49-F238E27FC236}">
                <a16:creationId xmlns:a16="http://schemas.microsoft.com/office/drawing/2014/main" id="{B9FA4D12-8E78-4C0B-B047-120844B5E1F4}"/>
              </a:ext>
            </a:extLst>
          </p:cNvPr>
          <p:cNvSpPr txBox="1">
            <a:spLocks/>
          </p:cNvSpPr>
          <p:nvPr/>
        </p:nvSpPr>
        <p:spPr>
          <a:xfrm>
            <a:off x="381000" y="115484"/>
            <a:ext cx="4149090" cy="406400"/>
          </a:xfrm>
          <a:prstGeom prst="rect">
            <a:avLst/>
          </a:prstGeom>
        </p:spPr>
        <p:txBody>
          <a:bodyPr vert="horz" wrap="square" lIns="0" tIns="12065" rIns="0" bIns="0" rtlCol="0">
            <a:spAutoFit/>
          </a:bodyPr>
          <a:lstStyle>
            <a:lvl1pPr>
              <a:defRPr sz="3200" b="1" i="0">
                <a:solidFill>
                  <a:srgbClr val="C00000"/>
                </a:solidFill>
                <a:latin typeface="Tahoma"/>
                <a:ea typeface="+mj-ea"/>
                <a:cs typeface="Tahoma"/>
              </a:defRPr>
            </a:lvl1pPr>
          </a:lstStyle>
          <a:p>
            <a:pPr marL="12700">
              <a:spcBef>
                <a:spcPts val="95"/>
              </a:spcBef>
            </a:pPr>
            <a:r>
              <a:rPr lang="en-US" sz="2500" kern="0">
                <a:solidFill>
                  <a:schemeClr val="bg1"/>
                </a:solidFill>
                <a:latin typeface="Times New Roman" panose="02020603050405020304" pitchFamily="18" charset="0"/>
                <a:cs typeface="Times New Roman" panose="02020603050405020304" pitchFamily="18" charset="0"/>
              </a:rPr>
              <a:t>Tổng quan</a:t>
            </a:r>
            <a:endParaRPr lang="en-US" sz="2500" kern="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1000"/>
                                        <p:tgtEl>
                                          <p:spTgt spid="7">
                                            <p:txEl>
                                              <p:pRg st="0" end="0"/>
                                            </p:txEl>
                                          </p:spTgt>
                                        </p:tgtEl>
                                      </p:cBhvr>
                                    </p:animEffect>
                                    <p:anim calcmode="lin" valueType="num">
                                      <p:cBhvr>
                                        <p:cTn id="2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1000"/>
                                        <p:tgtEl>
                                          <p:spTgt spid="8">
                                            <p:txEl>
                                              <p:pRg st="0" end="0"/>
                                            </p:txEl>
                                          </p:spTgt>
                                        </p:tgtEl>
                                      </p:cBhvr>
                                    </p:animEffect>
                                    <p:anim calcmode="lin" valueType="num">
                                      <p:cBhvr>
                                        <p:cTn id="3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AFABA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AFABA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AFABAB"/>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2117</TotalTime>
  <Words>2032</Words>
  <Application>Microsoft Office PowerPoint</Application>
  <PresentationFormat>Widescreen</PresentationFormat>
  <Paragraphs>218</Paragraphs>
  <Slides>37</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Lato</vt:lpstr>
      <vt:lpstr>Tahoma</vt:lpstr>
      <vt:lpstr>Times New Roman</vt:lpstr>
      <vt:lpstr>Wingdings</vt:lpstr>
      <vt:lpstr>Office Theme</vt:lpstr>
      <vt:lpstr>1_Office Theme</vt:lpstr>
      <vt:lpstr>PowerPoint Presentation</vt:lpstr>
      <vt:lpstr>Content</vt:lpstr>
      <vt:lpstr>Content</vt:lpstr>
      <vt:lpstr>Giới thiệu chung</vt:lpstr>
      <vt:lpstr>Giới thiệu chung</vt:lpstr>
      <vt:lpstr>Giới thiệu chung</vt:lpstr>
      <vt:lpstr>Giới thiệu chung</vt:lpstr>
      <vt:lpstr>Content</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Content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Do Hong Phuong 20202490</cp:lastModifiedBy>
  <cp:revision>131</cp:revision>
  <dcterms:created xsi:type="dcterms:W3CDTF">2023-04-09T10:53:51Z</dcterms:created>
  <dcterms:modified xsi:type="dcterms:W3CDTF">2023-07-19T01:35:38Z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for Microsoft 365</vt:lpwstr>
  </property>
  <property fmtid="{D5CDD505-2E9C-101B-9397-08002B2CF9AE}" pid="4" name="LastSaved">
    <vt:filetime>2023-04-09T00:00:00Z</vt:filetime>
  </property>
</Properties>
</file>